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480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8064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6595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9364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8459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0756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8026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5618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62777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07273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1705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59687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55283-6478-4C49-9A85-FA02F8E817FE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D7FCB-CB7A-4F4B-8FD6-53DD3128B0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939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Agrupar 91"/>
          <p:cNvGrpSpPr/>
          <p:nvPr/>
        </p:nvGrpSpPr>
        <p:grpSpPr>
          <a:xfrm>
            <a:off x="0" y="2238107"/>
            <a:ext cx="9144000" cy="3807229"/>
            <a:chOff x="0" y="2238107"/>
            <a:chExt cx="9144000" cy="3807229"/>
          </a:xfrm>
        </p:grpSpPr>
        <p:pic>
          <p:nvPicPr>
            <p:cNvPr id="4" name="Imagen 3" descr="cosmic_timeline_300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238107"/>
              <a:ext cx="9144000" cy="3807229"/>
            </a:xfrm>
            <a:prstGeom prst="rect">
              <a:avLst/>
            </a:prstGeom>
          </p:spPr>
        </p:pic>
        <p:grpSp>
          <p:nvGrpSpPr>
            <p:cNvPr id="34" name="Agrupar 33"/>
            <p:cNvGrpSpPr/>
            <p:nvPr/>
          </p:nvGrpSpPr>
          <p:grpSpPr>
            <a:xfrm rot="21374841">
              <a:off x="295124" y="2499677"/>
              <a:ext cx="8599354" cy="878327"/>
              <a:chOff x="73817" y="2294297"/>
              <a:chExt cx="8599354" cy="878327"/>
            </a:xfrm>
          </p:grpSpPr>
          <p:grpSp>
            <p:nvGrpSpPr>
              <p:cNvPr id="27" name="Agrupar 26"/>
              <p:cNvGrpSpPr/>
              <p:nvPr/>
            </p:nvGrpSpPr>
            <p:grpSpPr>
              <a:xfrm rot="232885">
                <a:off x="73817" y="2400773"/>
                <a:ext cx="8169477" cy="771851"/>
                <a:chOff x="403300" y="2411230"/>
                <a:chExt cx="8169477" cy="771851"/>
              </a:xfrm>
            </p:grpSpPr>
            <p:grpSp>
              <p:nvGrpSpPr>
                <p:cNvPr id="21" name="Agrupar 20"/>
                <p:cNvGrpSpPr/>
                <p:nvPr/>
              </p:nvGrpSpPr>
              <p:grpSpPr>
                <a:xfrm rot="21356695">
                  <a:off x="648270" y="2876107"/>
                  <a:ext cx="7924507" cy="306974"/>
                  <a:chOff x="648830" y="2482940"/>
                  <a:chExt cx="7924507" cy="306974"/>
                </a:xfrm>
              </p:grpSpPr>
              <p:cxnSp>
                <p:nvCxnSpPr>
                  <p:cNvPr id="7" name="Conector recto de flecha 6"/>
                  <p:cNvCxnSpPr/>
                  <p:nvPr/>
                </p:nvCxnSpPr>
                <p:spPr>
                  <a:xfrm rot="10420" flipV="1">
                    <a:off x="648846" y="2764742"/>
                    <a:ext cx="7924491" cy="22219"/>
                  </a:xfrm>
                  <a:prstGeom prst="straightConnector1">
                    <a:avLst/>
                  </a:prstGeom>
                  <a:ln w="34925">
                    <a:solidFill>
                      <a:schemeClr val="bg1"/>
                    </a:solidFill>
                    <a:tailEnd type="arrow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" name="Conector recto 11"/>
                  <p:cNvCxnSpPr/>
                  <p:nvPr/>
                </p:nvCxnSpPr>
                <p:spPr>
                  <a:xfrm>
                    <a:off x="648830" y="2485033"/>
                    <a:ext cx="0" cy="289919"/>
                  </a:xfrm>
                  <a:prstGeom prst="line">
                    <a:avLst/>
                  </a:prstGeom>
                  <a:ln w="31750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" name="Conector recto 13"/>
                  <p:cNvCxnSpPr/>
                  <p:nvPr/>
                </p:nvCxnSpPr>
                <p:spPr>
                  <a:xfrm>
                    <a:off x="1081227" y="2489224"/>
                    <a:ext cx="0" cy="289919"/>
                  </a:xfrm>
                  <a:prstGeom prst="line">
                    <a:avLst/>
                  </a:prstGeom>
                  <a:ln w="31750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Conector recto 14"/>
                  <p:cNvCxnSpPr/>
                  <p:nvPr/>
                </p:nvCxnSpPr>
                <p:spPr>
                  <a:xfrm>
                    <a:off x="1606629" y="2492220"/>
                    <a:ext cx="0" cy="289919"/>
                  </a:xfrm>
                  <a:prstGeom prst="line">
                    <a:avLst/>
                  </a:prstGeom>
                  <a:ln w="31750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Conector recto 15"/>
                  <p:cNvCxnSpPr/>
                  <p:nvPr/>
                </p:nvCxnSpPr>
                <p:spPr>
                  <a:xfrm>
                    <a:off x="3051474" y="2487909"/>
                    <a:ext cx="0" cy="289919"/>
                  </a:xfrm>
                  <a:prstGeom prst="line">
                    <a:avLst/>
                  </a:prstGeom>
                  <a:ln w="31750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Conector recto 17"/>
                  <p:cNvCxnSpPr/>
                  <p:nvPr/>
                </p:nvCxnSpPr>
                <p:spPr>
                  <a:xfrm>
                    <a:off x="5615130" y="2499995"/>
                    <a:ext cx="0" cy="289919"/>
                  </a:xfrm>
                  <a:prstGeom prst="line">
                    <a:avLst/>
                  </a:prstGeom>
                  <a:ln w="31750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Conector recto 18"/>
                  <p:cNvCxnSpPr/>
                  <p:nvPr/>
                </p:nvCxnSpPr>
                <p:spPr>
                  <a:xfrm>
                    <a:off x="4446520" y="2484910"/>
                    <a:ext cx="0" cy="289919"/>
                  </a:xfrm>
                  <a:prstGeom prst="line">
                    <a:avLst/>
                  </a:prstGeom>
                  <a:ln w="31750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Conector recto 19"/>
                  <p:cNvCxnSpPr/>
                  <p:nvPr/>
                </p:nvCxnSpPr>
                <p:spPr>
                  <a:xfrm>
                    <a:off x="7013973" y="2482940"/>
                    <a:ext cx="0" cy="289919"/>
                  </a:xfrm>
                  <a:prstGeom prst="line">
                    <a:avLst/>
                  </a:prstGeom>
                  <a:ln w="31750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2" name="CuadroTexto 21"/>
                <p:cNvSpPr txBox="1"/>
                <p:nvPr/>
              </p:nvSpPr>
              <p:spPr>
                <a:xfrm rot="21360000">
                  <a:off x="403300" y="2793286"/>
                  <a:ext cx="386469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1400" dirty="0" smtClean="0">
                      <a:solidFill>
                        <a:schemeClr val="bg1"/>
                      </a:solidFill>
                    </a:rPr>
                    <a:t>0 s</a:t>
                  </a:r>
                  <a:endParaRPr lang="es-ES" sz="14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3" name="CuadroTexto 22"/>
                <p:cNvSpPr txBox="1"/>
                <p:nvPr/>
              </p:nvSpPr>
              <p:spPr>
                <a:xfrm rot="21360000">
                  <a:off x="798790" y="2741305"/>
                  <a:ext cx="60450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1400" dirty="0" smtClean="0">
                      <a:solidFill>
                        <a:schemeClr val="bg1"/>
                      </a:solidFill>
                    </a:rPr>
                    <a:t>10</a:t>
                  </a:r>
                  <a:r>
                    <a:rPr lang="es-ES" sz="1600" baseline="30000" dirty="0" smtClean="0">
                      <a:solidFill>
                        <a:schemeClr val="bg1"/>
                      </a:solidFill>
                    </a:rPr>
                    <a:t>-6</a:t>
                  </a:r>
                  <a:r>
                    <a:rPr lang="es-ES" sz="1600" dirty="0" smtClean="0">
                      <a:solidFill>
                        <a:schemeClr val="bg1"/>
                      </a:solidFill>
                    </a:rPr>
                    <a:t> s</a:t>
                  </a:r>
                  <a:endParaRPr lang="es-ES" sz="16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4" name="CuadroTexto 23"/>
                <p:cNvSpPr txBox="1"/>
                <p:nvPr/>
              </p:nvSpPr>
              <p:spPr>
                <a:xfrm rot="21360000">
                  <a:off x="1339518" y="2715138"/>
                  <a:ext cx="568460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s-ES" sz="1400" dirty="0" smtClean="0">
                      <a:solidFill>
                        <a:schemeClr val="bg1"/>
                      </a:solidFill>
                    </a:rPr>
                    <a:t>100 s</a:t>
                  </a:r>
                  <a:endParaRPr lang="es-ES" sz="14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6" name="CuadroTexto 25"/>
                <p:cNvSpPr txBox="1"/>
                <p:nvPr/>
              </p:nvSpPr>
              <p:spPr>
                <a:xfrm rot="21360000">
                  <a:off x="2634707" y="2411230"/>
                  <a:ext cx="775961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s-ES" sz="1400" dirty="0" smtClean="0">
                      <a:solidFill>
                        <a:schemeClr val="bg1"/>
                      </a:solidFill>
                    </a:rPr>
                    <a:t>380.000 </a:t>
                  </a:r>
                </a:p>
                <a:p>
                  <a:pPr algn="ctr"/>
                  <a:r>
                    <a:rPr lang="es-ES" sz="1400" dirty="0" smtClean="0">
                      <a:solidFill>
                        <a:schemeClr val="bg1"/>
                      </a:solidFill>
                    </a:rPr>
                    <a:t>años</a:t>
                  </a:r>
                  <a:endParaRPr lang="es-ES" sz="1400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8" name="CuadroTexto 27"/>
              <p:cNvSpPr txBox="1"/>
              <p:nvPr/>
            </p:nvSpPr>
            <p:spPr>
              <a:xfrm rot="21592885">
                <a:off x="3515543" y="2298899"/>
                <a:ext cx="111381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400" dirty="0">
                    <a:solidFill>
                      <a:schemeClr val="bg1"/>
                    </a:solidFill>
                  </a:rPr>
                  <a:t>1</a:t>
                </a:r>
                <a:r>
                  <a:rPr lang="es-ES" sz="1400" dirty="0" smtClean="0">
                    <a:solidFill>
                      <a:schemeClr val="bg1"/>
                    </a:solidFill>
                  </a:rPr>
                  <a:t>00 millones</a:t>
                </a:r>
              </a:p>
              <a:p>
                <a:pPr algn="ctr"/>
                <a:r>
                  <a:rPr lang="es-ES" sz="1400" dirty="0" smtClean="0">
                    <a:solidFill>
                      <a:schemeClr val="bg1"/>
                    </a:solidFill>
                  </a:rPr>
                  <a:t>de años</a:t>
                </a:r>
                <a:endParaRPr lang="es-E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CuadroTexto 28"/>
              <p:cNvSpPr txBox="1"/>
              <p:nvPr/>
            </p:nvSpPr>
            <p:spPr>
              <a:xfrm rot="21592885">
                <a:off x="4712625" y="2294437"/>
                <a:ext cx="111381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400" dirty="0" smtClean="0">
                    <a:solidFill>
                      <a:schemeClr val="bg1"/>
                    </a:solidFill>
                  </a:rPr>
                  <a:t>500 millones</a:t>
                </a:r>
              </a:p>
              <a:p>
                <a:pPr algn="ctr"/>
                <a:r>
                  <a:rPr lang="es-ES" sz="1400" dirty="0" smtClean="0">
                    <a:solidFill>
                      <a:schemeClr val="bg1"/>
                    </a:solidFill>
                  </a:rPr>
                  <a:t>de años</a:t>
                </a:r>
                <a:endParaRPr lang="es-E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CuadroTexto 29"/>
              <p:cNvSpPr txBox="1"/>
              <p:nvPr/>
            </p:nvSpPr>
            <p:spPr>
              <a:xfrm rot="21592885">
                <a:off x="5973381" y="2295213"/>
                <a:ext cx="125013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400" dirty="0" smtClean="0">
                    <a:solidFill>
                      <a:schemeClr val="bg1"/>
                    </a:solidFill>
                  </a:rPr>
                  <a:t>8.000 millones</a:t>
                </a:r>
              </a:p>
              <a:p>
                <a:pPr algn="ctr"/>
                <a:r>
                  <a:rPr lang="es-ES" sz="1400" dirty="0" smtClean="0">
                    <a:solidFill>
                      <a:schemeClr val="bg1"/>
                    </a:solidFill>
                  </a:rPr>
                  <a:t>de años</a:t>
                </a:r>
                <a:endParaRPr lang="es-ES" sz="14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CuadroTexto 31"/>
              <p:cNvSpPr txBox="1"/>
              <p:nvPr/>
            </p:nvSpPr>
            <p:spPr>
              <a:xfrm rot="21592885">
                <a:off x="7332039" y="2294297"/>
                <a:ext cx="134113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400" dirty="0" smtClean="0">
                    <a:solidFill>
                      <a:schemeClr val="bg1"/>
                    </a:solidFill>
                  </a:rPr>
                  <a:t>13.800 millones</a:t>
                </a:r>
              </a:p>
              <a:p>
                <a:pPr algn="ctr"/>
                <a:r>
                  <a:rPr lang="es-ES" sz="1400" dirty="0" smtClean="0">
                    <a:solidFill>
                      <a:schemeClr val="bg1"/>
                    </a:solidFill>
                  </a:rPr>
                  <a:t>de años</a:t>
                </a:r>
                <a:endParaRPr lang="es-ES" sz="14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33" name="Conector recto 32"/>
              <p:cNvCxnSpPr/>
              <p:nvPr/>
            </p:nvCxnSpPr>
            <p:spPr>
              <a:xfrm rot="21589580">
                <a:off x="7966227" y="2861608"/>
                <a:ext cx="0" cy="289919"/>
              </a:xfrm>
              <a:prstGeom prst="line">
                <a:avLst/>
              </a:prstGeom>
              <a:ln w="31750">
                <a:solidFill>
                  <a:schemeClr val="bg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5" name="Conector recto 54"/>
            <p:cNvCxnSpPr>
              <a:endCxn id="56" idx="0"/>
            </p:cNvCxnSpPr>
            <p:nvPr/>
          </p:nvCxnSpPr>
          <p:spPr>
            <a:xfrm flipH="1">
              <a:off x="616028" y="4537073"/>
              <a:ext cx="377943" cy="311799"/>
            </a:xfrm>
            <a:prstGeom prst="line">
              <a:avLst/>
            </a:prstGeom>
            <a:ln w="25400">
              <a:solidFill>
                <a:schemeClr val="bg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CuadroTexto 55"/>
            <p:cNvSpPr txBox="1"/>
            <p:nvPr/>
          </p:nvSpPr>
          <p:spPr>
            <a:xfrm>
              <a:off x="81429" y="4848872"/>
              <a:ext cx="1069198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Formación</a:t>
              </a:r>
            </a:p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de protones</a:t>
              </a:r>
            </a:p>
            <a:p>
              <a:pPr algn="ctr"/>
              <a:r>
                <a:rPr lang="es-ES" sz="1400" dirty="0">
                  <a:solidFill>
                    <a:schemeClr val="bg1"/>
                  </a:solidFill>
                </a:rPr>
                <a:t>y</a:t>
              </a:r>
              <a:r>
                <a:rPr lang="es-ES" sz="1400" dirty="0" smtClean="0">
                  <a:solidFill>
                    <a:schemeClr val="bg1"/>
                  </a:solidFill>
                </a:rPr>
                <a:t> neutrones</a:t>
              </a:r>
              <a:endParaRPr lang="es-ES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59" name="Conector recto 58"/>
            <p:cNvCxnSpPr>
              <a:endCxn id="60" idx="0"/>
            </p:cNvCxnSpPr>
            <p:nvPr/>
          </p:nvCxnSpPr>
          <p:spPr>
            <a:xfrm>
              <a:off x="1794634" y="4542090"/>
              <a:ext cx="240561" cy="418666"/>
            </a:xfrm>
            <a:prstGeom prst="line">
              <a:avLst/>
            </a:prstGeom>
            <a:ln w="25400">
              <a:solidFill>
                <a:schemeClr val="bg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CuadroTexto 59"/>
            <p:cNvSpPr txBox="1"/>
            <p:nvPr/>
          </p:nvSpPr>
          <p:spPr>
            <a:xfrm rot="6940">
              <a:off x="1311681" y="4960755"/>
              <a:ext cx="1445102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b="1" dirty="0" smtClean="0">
                  <a:solidFill>
                    <a:schemeClr val="bg1"/>
                  </a:solidFill>
                </a:rPr>
                <a:t>NUCLEOSÍNTESIS</a:t>
              </a:r>
            </a:p>
            <a:p>
              <a:pPr algn="ctr"/>
              <a:r>
                <a:rPr lang="es-ES" sz="1400" b="1" dirty="0" smtClean="0">
                  <a:solidFill>
                    <a:schemeClr val="bg1"/>
                  </a:solidFill>
                </a:rPr>
                <a:t>PRIMORDIAL</a:t>
              </a:r>
            </a:p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Formación de </a:t>
              </a:r>
            </a:p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núcleos ligeros</a:t>
              </a:r>
              <a:endParaRPr lang="es-ES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65" name="Conector recto 64"/>
            <p:cNvCxnSpPr/>
            <p:nvPr/>
          </p:nvCxnSpPr>
          <p:spPr>
            <a:xfrm>
              <a:off x="3078486" y="4676872"/>
              <a:ext cx="245012" cy="459183"/>
            </a:xfrm>
            <a:prstGeom prst="line">
              <a:avLst/>
            </a:prstGeom>
            <a:ln w="25400">
              <a:solidFill>
                <a:schemeClr val="bg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CuadroTexto 65"/>
            <p:cNvSpPr txBox="1"/>
            <p:nvPr/>
          </p:nvSpPr>
          <p:spPr>
            <a:xfrm>
              <a:off x="2961214" y="5136055"/>
              <a:ext cx="95996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Formación </a:t>
              </a:r>
            </a:p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de átomos</a:t>
              </a:r>
              <a:endParaRPr lang="es-ES" sz="1400" dirty="0">
                <a:solidFill>
                  <a:schemeClr val="bg1"/>
                </a:solidFill>
              </a:endParaRPr>
            </a:p>
          </p:txBody>
        </p:sp>
        <p:cxnSp>
          <p:nvCxnSpPr>
            <p:cNvPr id="69" name="Conector recto 68"/>
            <p:cNvCxnSpPr>
              <a:endCxn id="70" idx="0"/>
            </p:cNvCxnSpPr>
            <p:nvPr/>
          </p:nvCxnSpPr>
          <p:spPr>
            <a:xfrm>
              <a:off x="4441657" y="4676872"/>
              <a:ext cx="51415" cy="459183"/>
            </a:xfrm>
            <a:prstGeom prst="line">
              <a:avLst/>
            </a:prstGeom>
            <a:ln w="31750">
              <a:solidFill>
                <a:schemeClr val="bg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CuadroTexto 69"/>
            <p:cNvSpPr txBox="1"/>
            <p:nvPr/>
          </p:nvSpPr>
          <p:spPr>
            <a:xfrm>
              <a:off x="4076688" y="5136055"/>
              <a:ext cx="83276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Primeras</a:t>
              </a:r>
            </a:p>
            <a:p>
              <a:pPr algn="ctr"/>
              <a:r>
                <a:rPr lang="es-ES" sz="1400" dirty="0">
                  <a:solidFill>
                    <a:schemeClr val="bg1"/>
                  </a:solidFill>
                </a:rPr>
                <a:t>e</a:t>
              </a:r>
              <a:r>
                <a:rPr lang="es-ES" sz="1400" dirty="0" smtClean="0">
                  <a:solidFill>
                    <a:schemeClr val="bg1"/>
                  </a:solidFill>
                </a:rPr>
                <a:t>strellas</a:t>
              </a:r>
            </a:p>
          </p:txBody>
        </p:sp>
        <p:sp>
          <p:nvSpPr>
            <p:cNvPr id="73" name="CuadroTexto 72"/>
            <p:cNvSpPr txBox="1"/>
            <p:nvPr/>
          </p:nvSpPr>
          <p:spPr>
            <a:xfrm>
              <a:off x="5055143" y="5325926"/>
              <a:ext cx="83276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Primeras</a:t>
              </a:r>
            </a:p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galaxias</a:t>
              </a:r>
            </a:p>
          </p:txBody>
        </p:sp>
        <p:cxnSp>
          <p:nvCxnSpPr>
            <p:cNvPr id="74" name="Conector recto 73"/>
            <p:cNvCxnSpPr>
              <a:endCxn id="73" idx="0"/>
            </p:cNvCxnSpPr>
            <p:nvPr/>
          </p:nvCxnSpPr>
          <p:spPr>
            <a:xfrm>
              <a:off x="5471527" y="4960756"/>
              <a:ext cx="0" cy="365170"/>
            </a:xfrm>
            <a:prstGeom prst="line">
              <a:avLst/>
            </a:prstGeom>
            <a:ln w="31750">
              <a:solidFill>
                <a:schemeClr val="bg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CuadroTexto 77"/>
            <p:cNvSpPr txBox="1"/>
            <p:nvPr/>
          </p:nvSpPr>
          <p:spPr>
            <a:xfrm>
              <a:off x="6328060" y="5256896"/>
              <a:ext cx="1128897" cy="738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La expansión </a:t>
              </a:r>
            </a:p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cósmica </a:t>
              </a:r>
            </a:p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se acelera</a:t>
              </a:r>
            </a:p>
          </p:txBody>
        </p:sp>
        <p:cxnSp>
          <p:nvCxnSpPr>
            <p:cNvPr id="85" name="Conector recto 84"/>
            <p:cNvCxnSpPr/>
            <p:nvPr/>
          </p:nvCxnSpPr>
          <p:spPr>
            <a:xfrm>
              <a:off x="6912362" y="4891726"/>
              <a:ext cx="0" cy="365170"/>
            </a:xfrm>
            <a:prstGeom prst="line">
              <a:avLst/>
            </a:prstGeom>
            <a:ln w="31750">
              <a:solidFill>
                <a:schemeClr val="bg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CuadroTexto 87"/>
            <p:cNvSpPr txBox="1"/>
            <p:nvPr/>
          </p:nvSpPr>
          <p:spPr>
            <a:xfrm>
              <a:off x="7728218" y="5563154"/>
              <a:ext cx="9588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 smtClean="0">
                  <a:solidFill>
                    <a:schemeClr val="bg1"/>
                  </a:solidFill>
                </a:rPr>
                <a:t>Hoy en día</a:t>
              </a:r>
            </a:p>
          </p:txBody>
        </p:sp>
        <p:cxnSp>
          <p:nvCxnSpPr>
            <p:cNvPr id="89" name="Conector recto 88"/>
            <p:cNvCxnSpPr/>
            <p:nvPr/>
          </p:nvCxnSpPr>
          <p:spPr>
            <a:xfrm>
              <a:off x="8227484" y="5145175"/>
              <a:ext cx="0" cy="365170"/>
            </a:xfrm>
            <a:prstGeom prst="line">
              <a:avLst/>
            </a:prstGeom>
            <a:ln w="31750">
              <a:solidFill>
                <a:schemeClr val="bg1"/>
              </a:solidFill>
              <a:headEnd type="arrow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8660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52</Words>
  <Application>Microsoft Macintosh PowerPoint</Application>
  <PresentationFormat>Presentación en pantalla (4:3)</PresentationFormat>
  <Paragraphs>30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29</cp:revision>
  <dcterms:created xsi:type="dcterms:W3CDTF">2016-11-01T23:11:36Z</dcterms:created>
  <dcterms:modified xsi:type="dcterms:W3CDTF">2016-11-15T15:56:46Z</dcterms:modified>
</cp:coreProperties>
</file>