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8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170C1-9E94-CD43-989B-2172A475B20D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690D1-9F2C-C84A-94FA-59883C79A70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3593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690D1-9F2C-C84A-94FA-59883C79A707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976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8855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2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793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6891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914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1555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778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6979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2470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784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026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2BF8B-0F7A-2A44-A452-41CCDD6C2231}" type="datetimeFigureOut">
              <a:rPr lang="es-ES" smtClean="0"/>
              <a:t>16/11/16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440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Agrupar 6"/>
          <p:cNvGrpSpPr/>
          <p:nvPr/>
        </p:nvGrpSpPr>
        <p:grpSpPr>
          <a:xfrm>
            <a:off x="163199" y="1667731"/>
            <a:ext cx="7984676" cy="2974353"/>
            <a:chOff x="163199" y="1667731"/>
            <a:chExt cx="7984676" cy="2974353"/>
          </a:xfrm>
        </p:grpSpPr>
        <p:grpSp>
          <p:nvGrpSpPr>
            <p:cNvPr id="171" name="Agrupar 170"/>
            <p:cNvGrpSpPr/>
            <p:nvPr/>
          </p:nvGrpSpPr>
          <p:grpSpPr>
            <a:xfrm>
              <a:off x="163199" y="1667731"/>
              <a:ext cx="7984676" cy="2974353"/>
              <a:chOff x="163199" y="1667731"/>
              <a:chExt cx="7984676" cy="2974353"/>
            </a:xfrm>
          </p:grpSpPr>
          <p:grpSp>
            <p:nvGrpSpPr>
              <p:cNvPr id="14" name="Agrupar 13"/>
              <p:cNvGrpSpPr/>
              <p:nvPr/>
            </p:nvGrpSpPr>
            <p:grpSpPr>
              <a:xfrm>
                <a:off x="411420" y="3748817"/>
                <a:ext cx="7542159" cy="893267"/>
                <a:chOff x="194161" y="3741799"/>
                <a:chExt cx="7707604" cy="893267"/>
              </a:xfrm>
            </p:grpSpPr>
            <p:sp>
              <p:nvSpPr>
                <p:cNvPr id="5" name="Rectángulo 4"/>
                <p:cNvSpPr/>
                <p:nvPr/>
              </p:nvSpPr>
              <p:spPr>
                <a:xfrm>
                  <a:off x="194161" y="3741799"/>
                  <a:ext cx="1382400" cy="246936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s-ES" sz="1400" dirty="0" smtClean="0">
                      <a:solidFill>
                        <a:schemeClr val="tx1"/>
                      </a:solidFill>
                    </a:rPr>
                    <a:t>Z = 93 - 100</a:t>
                  </a:r>
                  <a:endParaRPr lang="es-ES" sz="14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" name="Rectángulo 5"/>
                <p:cNvSpPr/>
                <p:nvPr/>
              </p:nvSpPr>
              <p:spPr>
                <a:xfrm>
                  <a:off x="1604895" y="3741799"/>
                  <a:ext cx="2534400" cy="246936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r>
                    <a:rPr lang="es-ES" sz="1400" dirty="0">
                      <a:solidFill>
                        <a:prstClr val="black"/>
                      </a:solidFill>
                    </a:rPr>
                    <a:t>Z = </a:t>
                  </a:r>
                  <a:r>
                    <a:rPr lang="es-ES" sz="1400" dirty="0" smtClean="0">
                      <a:solidFill>
                        <a:prstClr val="black"/>
                      </a:solidFill>
                    </a:rPr>
                    <a:t>101 </a:t>
                  </a:r>
                  <a:r>
                    <a:rPr lang="es-ES" sz="1400" dirty="0">
                      <a:solidFill>
                        <a:prstClr val="black"/>
                      </a:solidFill>
                    </a:rPr>
                    <a:t>- </a:t>
                  </a:r>
                  <a:r>
                    <a:rPr lang="es-ES" sz="1400" dirty="0" smtClean="0">
                      <a:solidFill>
                        <a:prstClr val="black"/>
                      </a:solidFill>
                    </a:rPr>
                    <a:t>106</a:t>
                  </a:r>
                  <a:endParaRPr lang="es-ES" sz="1400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" name="CuadroTexto 7"/>
                <p:cNvSpPr txBox="1"/>
                <p:nvPr/>
              </p:nvSpPr>
              <p:spPr>
                <a:xfrm>
                  <a:off x="194161" y="3988735"/>
                  <a:ext cx="13824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200" dirty="0" smtClean="0"/>
                    <a:t>Síntesis por captura de neutrones</a:t>
                  </a:r>
                  <a:endParaRPr lang="es-ES" sz="1200" dirty="0"/>
                </a:p>
              </p:txBody>
            </p:sp>
            <p:sp>
              <p:nvSpPr>
                <p:cNvPr id="9" name="CuadroTexto 8"/>
                <p:cNvSpPr txBox="1"/>
                <p:nvPr/>
              </p:nvSpPr>
              <p:spPr>
                <a:xfrm>
                  <a:off x="1680664" y="3988735"/>
                  <a:ext cx="243121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200" dirty="0" smtClean="0"/>
                    <a:t>Síntesis por fusión de núcleos pesados, bombardeados con núcleos ligeros</a:t>
                  </a:r>
                  <a:endParaRPr lang="es-ES" sz="1200" dirty="0"/>
                </a:p>
              </p:txBody>
            </p:sp>
            <p:sp>
              <p:nvSpPr>
                <p:cNvPr id="10" name="CuadroTexto 9"/>
                <p:cNvSpPr txBox="1"/>
                <p:nvPr/>
              </p:nvSpPr>
              <p:spPr>
                <a:xfrm>
                  <a:off x="4462574" y="3988735"/>
                  <a:ext cx="3439191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200" dirty="0" smtClean="0"/>
                    <a:t>Síntesis por fusión suave de dos núcleos, </a:t>
                  </a:r>
                </a:p>
                <a:p>
                  <a:pPr algn="ctr"/>
                  <a:r>
                    <a:rPr lang="es-ES" sz="1200" dirty="0" smtClean="0"/>
                    <a:t>uno pesado y </a:t>
                  </a:r>
                  <a:r>
                    <a:rPr lang="es-ES" sz="1200" smtClean="0"/>
                    <a:t>otro ligero o </a:t>
                  </a:r>
                  <a:r>
                    <a:rPr lang="es-ES" sz="1200" dirty="0" smtClean="0"/>
                    <a:t>semipesado</a:t>
                  </a:r>
                  <a:endParaRPr lang="es-ES" sz="1200" dirty="0"/>
                </a:p>
              </p:txBody>
            </p:sp>
          </p:grpSp>
          <p:grpSp>
            <p:nvGrpSpPr>
              <p:cNvPr id="16" name="Agrupar 15"/>
              <p:cNvGrpSpPr/>
              <p:nvPr/>
            </p:nvGrpSpPr>
            <p:grpSpPr>
              <a:xfrm>
                <a:off x="163199" y="2868214"/>
                <a:ext cx="514329" cy="873585"/>
                <a:chOff x="163199" y="2868214"/>
                <a:chExt cx="514329" cy="873585"/>
              </a:xfrm>
            </p:grpSpPr>
            <p:cxnSp>
              <p:nvCxnSpPr>
                <p:cNvPr id="12" name="Conector recto de flecha 11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CuadroTexto 14"/>
                <p:cNvSpPr txBox="1"/>
                <p:nvPr/>
              </p:nvSpPr>
              <p:spPr>
                <a:xfrm>
                  <a:off x="163199" y="2868214"/>
                  <a:ext cx="514329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1940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Np</a:t>
                  </a:r>
                  <a:endParaRPr lang="es-ES" sz="1200" b="1" dirty="0"/>
                </a:p>
              </p:txBody>
            </p:sp>
          </p:grpSp>
          <p:grpSp>
            <p:nvGrpSpPr>
              <p:cNvPr id="17" name="Agrupar 16"/>
              <p:cNvGrpSpPr/>
              <p:nvPr/>
            </p:nvGrpSpPr>
            <p:grpSpPr>
              <a:xfrm>
                <a:off x="1453587" y="2868214"/>
                <a:ext cx="671035" cy="880598"/>
                <a:chOff x="116154" y="2861201"/>
                <a:chExt cx="671035" cy="880598"/>
              </a:xfrm>
            </p:grpSpPr>
            <p:cxnSp>
              <p:nvCxnSpPr>
                <p:cNvPr id="18" name="Conector recto de flecha 17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CuadroTexto 18"/>
                <p:cNvSpPr txBox="1"/>
                <p:nvPr/>
              </p:nvSpPr>
              <p:spPr>
                <a:xfrm>
                  <a:off x="116154" y="2861201"/>
                  <a:ext cx="671035" cy="4385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1952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smtClean="0"/>
                    <a:t>Es Fm</a:t>
                  </a:r>
                  <a:endParaRPr lang="es-ES" sz="1200" b="1" dirty="0"/>
                </a:p>
              </p:txBody>
            </p:sp>
          </p:grpSp>
          <p:grpSp>
            <p:nvGrpSpPr>
              <p:cNvPr id="140" name="Agrupar 139"/>
              <p:cNvGrpSpPr/>
              <p:nvPr/>
            </p:nvGrpSpPr>
            <p:grpSpPr>
              <a:xfrm>
                <a:off x="342497" y="2204359"/>
                <a:ext cx="1791070" cy="338786"/>
                <a:chOff x="342497" y="2239635"/>
                <a:chExt cx="1191870" cy="338786"/>
              </a:xfrm>
            </p:grpSpPr>
            <p:sp>
              <p:nvSpPr>
                <p:cNvPr id="20" name="Cerrar llave 19"/>
                <p:cNvSpPr/>
                <p:nvPr/>
              </p:nvSpPr>
              <p:spPr>
                <a:xfrm rot="16200000">
                  <a:off x="886464" y="1962572"/>
                  <a:ext cx="101602" cy="1130096"/>
                </a:xfrm>
                <a:prstGeom prst="rightBrac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21" name="CuadroTexto 20"/>
                <p:cNvSpPr txBox="1"/>
                <p:nvPr/>
              </p:nvSpPr>
              <p:spPr>
                <a:xfrm>
                  <a:off x="342497" y="2239635"/>
                  <a:ext cx="119187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200" dirty="0" smtClean="0"/>
                    <a:t>UC Berkeley</a:t>
                  </a:r>
                  <a:endParaRPr lang="es-ES" sz="1200" b="1" dirty="0"/>
                </a:p>
              </p:txBody>
            </p:sp>
          </p:grpSp>
          <p:grpSp>
            <p:nvGrpSpPr>
              <p:cNvPr id="22" name="Agrupar 21"/>
              <p:cNvGrpSpPr/>
              <p:nvPr/>
            </p:nvGrpSpPr>
            <p:grpSpPr>
              <a:xfrm>
                <a:off x="465084" y="2867524"/>
                <a:ext cx="856837" cy="874275"/>
                <a:chOff x="15505" y="2867524"/>
                <a:chExt cx="856837" cy="874275"/>
              </a:xfrm>
            </p:grpSpPr>
            <p:cxnSp>
              <p:nvCxnSpPr>
                <p:cNvPr id="23" name="Conector recto de flecha 22"/>
                <p:cNvCxnSpPr/>
                <p:nvPr/>
              </p:nvCxnSpPr>
              <p:spPr>
                <a:xfrm>
                  <a:off x="429308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CuadroTexto 23"/>
                <p:cNvSpPr txBox="1"/>
                <p:nvPr/>
              </p:nvSpPr>
              <p:spPr>
                <a:xfrm>
                  <a:off x="15505" y="2867524"/>
                  <a:ext cx="856837" cy="4231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50" dirty="0" smtClean="0"/>
                    <a:t>1944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Am Cm</a:t>
                  </a:r>
                  <a:endParaRPr lang="es-ES" sz="1100" b="1" dirty="0"/>
                </a:p>
              </p:txBody>
            </p:sp>
          </p:grpSp>
          <p:grpSp>
            <p:nvGrpSpPr>
              <p:cNvPr id="63" name="Agrupar 62"/>
              <p:cNvGrpSpPr/>
              <p:nvPr/>
            </p:nvGrpSpPr>
            <p:grpSpPr>
              <a:xfrm>
                <a:off x="355614" y="2518792"/>
                <a:ext cx="514329" cy="1221476"/>
                <a:chOff x="355614" y="2517509"/>
                <a:chExt cx="514329" cy="1162937"/>
              </a:xfrm>
            </p:grpSpPr>
            <p:cxnSp>
              <p:nvCxnSpPr>
                <p:cNvPr id="34" name="Conector angular 33"/>
                <p:cNvCxnSpPr/>
                <p:nvPr/>
              </p:nvCxnSpPr>
              <p:spPr>
                <a:xfrm rot="5400000" flipH="1" flipV="1">
                  <a:off x="165579" y="3233245"/>
                  <a:ext cx="812923" cy="81480"/>
                </a:xfrm>
                <a:prstGeom prst="bentConnector3">
                  <a:avLst>
                    <a:gd name="adj1" fmla="val 50000"/>
                  </a:avLst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CuadroTexto 43"/>
                <p:cNvSpPr txBox="1"/>
                <p:nvPr/>
              </p:nvSpPr>
              <p:spPr>
                <a:xfrm>
                  <a:off x="355614" y="2517509"/>
                  <a:ext cx="514329" cy="3955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1941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Pu</a:t>
                  </a:r>
                  <a:endParaRPr lang="es-ES" sz="1200" b="1" dirty="0"/>
                </a:p>
              </p:txBody>
            </p:sp>
          </p:grpSp>
          <p:grpSp>
            <p:nvGrpSpPr>
              <p:cNvPr id="50" name="Agrupar 49"/>
              <p:cNvGrpSpPr/>
              <p:nvPr/>
            </p:nvGrpSpPr>
            <p:grpSpPr>
              <a:xfrm>
                <a:off x="1277202" y="2520063"/>
                <a:ext cx="514329" cy="1223859"/>
                <a:chOff x="163199" y="2463227"/>
                <a:chExt cx="514329" cy="1264710"/>
              </a:xfrm>
            </p:grpSpPr>
            <p:cxnSp>
              <p:nvCxnSpPr>
                <p:cNvPr id="51" name="Conector recto de flecha 50"/>
                <p:cNvCxnSpPr/>
                <p:nvPr/>
              </p:nvCxnSpPr>
              <p:spPr>
                <a:xfrm>
                  <a:off x="420364" y="2880990"/>
                  <a:ext cx="0" cy="846947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CuadroTexto 51"/>
                <p:cNvSpPr txBox="1"/>
                <p:nvPr/>
              </p:nvSpPr>
              <p:spPr>
                <a:xfrm>
                  <a:off x="163199" y="2463227"/>
                  <a:ext cx="514329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1950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Cf</a:t>
                  </a:r>
                  <a:endParaRPr lang="es-ES" sz="1200" b="1" dirty="0"/>
                </a:p>
              </p:txBody>
            </p:sp>
          </p:grpSp>
          <p:grpSp>
            <p:nvGrpSpPr>
              <p:cNvPr id="64" name="Agrupar 63"/>
              <p:cNvGrpSpPr/>
              <p:nvPr/>
            </p:nvGrpSpPr>
            <p:grpSpPr>
              <a:xfrm>
                <a:off x="942982" y="2516634"/>
                <a:ext cx="514329" cy="1226850"/>
                <a:chOff x="238132" y="2516634"/>
                <a:chExt cx="514329" cy="1226850"/>
              </a:xfrm>
            </p:grpSpPr>
            <p:cxnSp>
              <p:nvCxnSpPr>
                <p:cNvPr id="65" name="Conector angular 64"/>
                <p:cNvCxnSpPr/>
                <p:nvPr/>
              </p:nvCxnSpPr>
              <p:spPr>
                <a:xfrm rot="16200000" flipV="1">
                  <a:off x="177295" y="3204894"/>
                  <a:ext cx="856593" cy="220587"/>
                </a:xfrm>
                <a:prstGeom prst="bentConnector3">
                  <a:avLst>
                    <a:gd name="adj1" fmla="val 50000"/>
                  </a:avLst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CuadroTexto 65"/>
                <p:cNvSpPr txBox="1"/>
                <p:nvPr/>
              </p:nvSpPr>
              <p:spPr>
                <a:xfrm>
                  <a:off x="238132" y="2516634"/>
                  <a:ext cx="514329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1949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Bk</a:t>
                  </a:r>
                  <a:endParaRPr lang="es-ES" sz="1200" b="1" dirty="0"/>
                </a:p>
              </p:txBody>
            </p:sp>
          </p:grpSp>
          <p:grpSp>
            <p:nvGrpSpPr>
              <p:cNvPr id="74" name="Agrupar 73"/>
              <p:cNvGrpSpPr/>
              <p:nvPr/>
            </p:nvGrpSpPr>
            <p:grpSpPr>
              <a:xfrm>
                <a:off x="1876402" y="2516410"/>
                <a:ext cx="514329" cy="1223859"/>
                <a:chOff x="163199" y="2463227"/>
                <a:chExt cx="514329" cy="1264710"/>
              </a:xfrm>
            </p:grpSpPr>
            <p:cxnSp>
              <p:nvCxnSpPr>
                <p:cNvPr id="75" name="Conector recto de flecha 74"/>
                <p:cNvCxnSpPr/>
                <p:nvPr/>
              </p:nvCxnSpPr>
              <p:spPr>
                <a:xfrm>
                  <a:off x="420364" y="2880990"/>
                  <a:ext cx="0" cy="846947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6" name="CuadroTexto 75"/>
                <p:cNvSpPr txBox="1"/>
                <p:nvPr/>
              </p:nvSpPr>
              <p:spPr>
                <a:xfrm>
                  <a:off x="163199" y="2463227"/>
                  <a:ext cx="514329" cy="4452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1955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Md</a:t>
                  </a:r>
                  <a:endParaRPr lang="es-ES" sz="1200" b="1" dirty="0"/>
                </a:p>
              </p:txBody>
            </p:sp>
          </p:grpSp>
          <p:grpSp>
            <p:nvGrpSpPr>
              <p:cNvPr id="80" name="Agrupar 79"/>
              <p:cNvGrpSpPr/>
              <p:nvPr/>
            </p:nvGrpSpPr>
            <p:grpSpPr>
              <a:xfrm>
                <a:off x="2548051" y="2868214"/>
                <a:ext cx="514329" cy="873585"/>
                <a:chOff x="163199" y="2868214"/>
                <a:chExt cx="514329" cy="873585"/>
              </a:xfrm>
            </p:grpSpPr>
            <p:cxnSp>
              <p:nvCxnSpPr>
                <p:cNvPr id="81" name="Conector recto de flecha 80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CuadroTexto 81"/>
                <p:cNvSpPr txBox="1"/>
                <p:nvPr/>
              </p:nvSpPr>
              <p:spPr>
                <a:xfrm>
                  <a:off x="163199" y="2868214"/>
                  <a:ext cx="514329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1961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smtClean="0"/>
                    <a:t>Lr</a:t>
                  </a:r>
                  <a:endParaRPr lang="es-ES" sz="1200" b="1" dirty="0"/>
                </a:p>
              </p:txBody>
            </p:sp>
          </p:grpSp>
          <p:grpSp>
            <p:nvGrpSpPr>
              <p:cNvPr id="83" name="Agrupar 82"/>
              <p:cNvGrpSpPr/>
              <p:nvPr/>
            </p:nvGrpSpPr>
            <p:grpSpPr>
              <a:xfrm>
                <a:off x="2994451" y="2516410"/>
                <a:ext cx="514329" cy="1223859"/>
                <a:chOff x="163199" y="2463227"/>
                <a:chExt cx="514329" cy="1264710"/>
              </a:xfrm>
            </p:grpSpPr>
            <p:cxnSp>
              <p:nvCxnSpPr>
                <p:cNvPr id="84" name="Conector recto de flecha 83"/>
                <p:cNvCxnSpPr/>
                <p:nvPr/>
              </p:nvCxnSpPr>
              <p:spPr>
                <a:xfrm>
                  <a:off x="420364" y="2880990"/>
                  <a:ext cx="0" cy="846947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CuadroTexto 84"/>
                <p:cNvSpPr txBox="1"/>
                <p:nvPr/>
              </p:nvSpPr>
              <p:spPr>
                <a:xfrm>
                  <a:off x="163199" y="2463227"/>
                  <a:ext cx="514329" cy="4293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1965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No</a:t>
                  </a:r>
                  <a:endParaRPr lang="es-ES" sz="1200" b="1" dirty="0"/>
                </a:p>
              </p:txBody>
            </p:sp>
          </p:grpSp>
          <p:grpSp>
            <p:nvGrpSpPr>
              <p:cNvPr id="86" name="Agrupar 85"/>
              <p:cNvGrpSpPr/>
              <p:nvPr/>
            </p:nvGrpSpPr>
            <p:grpSpPr>
              <a:xfrm>
                <a:off x="3440851" y="2862308"/>
                <a:ext cx="514329" cy="873585"/>
                <a:chOff x="163199" y="2868214"/>
                <a:chExt cx="514329" cy="873585"/>
              </a:xfrm>
            </p:grpSpPr>
            <p:cxnSp>
              <p:nvCxnSpPr>
                <p:cNvPr id="87" name="Conector recto de flecha 86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8" name="CuadroTexto 87"/>
                <p:cNvSpPr txBox="1"/>
                <p:nvPr/>
              </p:nvSpPr>
              <p:spPr>
                <a:xfrm>
                  <a:off x="163199" y="2868214"/>
                  <a:ext cx="514329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1969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smtClean="0"/>
                    <a:t>Rf</a:t>
                  </a:r>
                  <a:endParaRPr lang="es-ES" sz="1200" b="1" dirty="0"/>
                </a:p>
              </p:txBody>
            </p:sp>
          </p:grpSp>
          <p:grpSp>
            <p:nvGrpSpPr>
              <p:cNvPr id="89" name="Agrupar 88"/>
              <p:cNvGrpSpPr/>
              <p:nvPr/>
            </p:nvGrpSpPr>
            <p:grpSpPr>
              <a:xfrm>
                <a:off x="3635337" y="2514417"/>
                <a:ext cx="514329" cy="1221476"/>
                <a:chOff x="355614" y="2517509"/>
                <a:chExt cx="514329" cy="1162937"/>
              </a:xfrm>
            </p:grpSpPr>
            <p:cxnSp>
              <p:nvCxnSpPr>
                <p:cNvPr id="90" name="Conector angular 89"/>
                <p:cNvCxnSpPr/>
                <p:nvPr/>
              </p:nvCxnSpPr>
              <p:spPr>
                <a:xfrm rot="5400000" flipH="1" flipV="1">
                  <a:off x="165579" y="3233245"/>
                  <a:ext cx="812923" cy="81480"/>
                </a:xfrm>
                <a:prstGeom prst="bentConnector3">
                  <a:avLst>
                    <a:gd name="adj1" fmla="val 50000"/>
                  </a:avLst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CuadroTexto 90"/>
                <p:cNvSpPr txBox="1"/>
                <p:nvPr/>
              </p:nvSpPr>
              <p:spPr>
                <a:xfrm>
                  <a:off x="355614" y="2517509"/>
                  <a:ext cx="514329" cy="3955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1970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err="1" smtClean="0"/>
                    <a:t>Db</a:t>
                  </a:r>
                  <a:endParaRPr lang="es-ES" sz="1200" b="1" dirty="0"/>
                </a:p>
              </p:txBody>
            </p:sp>
          </p:grpSp>
          <p:grpSp>
            <p:nvGrpSpPr>
              <p:cNvPr id="92" name="Agrupar 91"/>
              <p:cNvGrpSpPr/>
              <p:nvPr/>
            </p:nvGrpSpPr>
            <p:grpSpPr>
              <a:xfrm>
                <a:off x="4006885" y="2865483"/>
                <a:ext cx="514329" cy="873585"/>
                <a:chOff x="163199" y="2868214"/>
                <a:chExt cx="514329" cy="873585"/>
              </a:xfrm>
            </p:grpSpPr>
            <p:cxnSp>
              <p:nvCxnSpPr>
                <p:cNvPr id="93" name="Conector recto de flecha 92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4" name="CuadroTexto 93"/>
                <p:cNvSpPr txBox="1"/>
                <p:nvPr/>
              </p:nvSpPr>
              <p:spPr>
                <a:xfrm>
                  <a:off x="163199" y="2868214"/>
                  <a:ext cx="514329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1974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smtClean="0"/>
                    <a:t>Sg</a:t>
                  </a:r>
                  <a:endParaRPr lang="es-ES" sz="1200" b="1" dirty="0"/>
                </a:p>
              </p:txBody>
            </p:sp>
          </p:grpSp>
          <p:grpSp>
            <p:nvGrpSpPr>
              <p:cNvPr id="95" name="Agrupar 94"/>
              <p:cNvGrpSpPr/>
              <p:nvPr/>
            </p:nvGrpSpPr>
            <p:grpSpPr>
              <a:xfrm>
                <a:off x="4806101" y="2875227"/>
                <a:ext cx="514329" cy="873585"/>
                <a:chOff x="163199" y="2868214"/>
                <a:chExt cx="514329" cy="873585"/>
              </a:xfrm>
            </p:grpSpPr>
            <p:cxnSp>
              <p:nvCxnSpPr>
                <p:cNvPr id="96" name="Conector recto de flecha 95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CuadroTexto 96"/>
                <p:cNvSpPr txBox="1"/>
                <p:nvPr/>
              </p:nvSpPr>
              <p:spPr>
                <a:xfrm>
                  <a:off x="163199" y="2868214"/>
                  <a:ext cx="514329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1981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smtClean="0"/>
                    <a:t>Bh</a:t>
                  </a:r>
                  <a:endParaRPr lang="es-ES" sz="1200" b="1" dirty="0"/>
                </a:p>
              </p:txBody>
            </p:sp>
          </p:grpSp>
          <p:grpSp>
            <p:nvGrpSpPr>
              <p:cNvPr id="98" name="Agrupar 97"/>
              <p:cNvGrpSpPr/>
              <p:nvPr/>
            </p:nvGrpSpPr>
            <p:grpSpPr>
              <a:xfrm>
                <a:off x="4975238" y="2527336"/>
                <a:ext cx="514329" cy="1221481"/>
                <a:chOff x="330265" y="2517509"/>
                <a:chExt cx="514329" cy="1162942"/>
              </a:xfrm>
            </p:grpSpPr>
            <p:cxnSp>
              <p:nvCxnSpPr>
                <p:cNvPr id="99" name="Conector angular 98"/>
                <p:cNvCxnSpPr/>
                <p:nvPr/>
              </p:nvCxnSpPr>
              <p:spPr>
                <a:xfrm rot="5400000" flipH="1" flipV="1">
                  <a:off x="154489" y="3247510"/>
                  <a:ext cx="812927" cy="52955"/>
                </a:xfrm>
                <a:prstGeom prst="bentConnector3">
                  <a:avLst>
                    <a:gd name="adj1" fmla="val 50000"/>
                  </a:avLst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CuadroTexto 99"/>
                <p:cNvSpPr txBox="1"/>
                <p:nvPr/>
              </p:nvSpPr>
              <p:spPr>
                <a:xfrm>
                  <a:off x="330265" y="2517509"/>
                  <a:ext cx="514329" cy="4102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1982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smtClean="0"/>
                    <a:t>Mt</a:t>
                  </a:r>
                  <a:endParaRPr lang="es-ES" sz="1200" b="1" dirty="0"/>
                </a:p>
              </p:txBody>
            </p:sp>
          </p:grpSp>
          <p:grpSp>
            <p:nvGrpSpPr>
              <p:cNvPr id="104" name="Agrupar 103"/>
              <p:cNvGrpSpPr/>
              <p:nvPr/>
            </p:nvGrpSpPr>
            <p:grpSpPr>
              <a:xfrm>
                <a:off x="5142308" y="2870337"/>
                <a:ext cx="514329" cy="873585"/>
                <a:chOff x="163199" y="2868214"/>
                <a:chExt cx="514329" cy="873585"/>
              </a:xfrm>
            </p:grpSpPr>
            <p:cxnSp>
              <p:nvCxnSpPr>
                <p:cNvPr id="105" name="Conector recto de flecha 104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CuadroTexto 105"/>
                <p:cNvSpPr txBox="1"/>
                <p:nvPr/>
              </p:nvSpPr>
              <p:spPr>
                <a:xfrm>
                  <a:off x="163199" y="2868214"/>
                  <a:ext cx="514329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1984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smtClean="0"/>
                    <a:t>Hs</a:t>
                  </a:r>
                  <a:endParaRPr lang="es-ES" sz="1200" b="1" dirty="0"/>
                </a:p>
              </p:txBody>
            </p:sp>
          </p:grpSp>
          <p:grpSp>
            <p:nvGrpSpPr>
              <p:cNvPr id="111" name="Agrupar 110"/>
              <p:cNvGrpSpPr/>
              <p:nvPr/>
            </p:nvGrpSpPr>
            <p:grpSpPr>
              <a:xfrm>
                <a:off x="5550855" y="2869066"/>
                <a:ext cx="683395" cy="880598"/>
                <a:chOff x="82454" y="2861201"/>
                <a:chExt cx="683395" cy="880598"/>
              </a:xfrm>
            </p:grpSpPr>
            <p:cxnSp>
              <p:nvCxnSpPr>
                <p:cNvPr id="112" name="Conector recto de flecha 111"/>
                <p:cNvCxnSpPr/>
                <p:nvPr/>
              </p:nvCxnSpPr>
              <p:spPr>
                <a:xfrm>
                  <a:off x="420364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3" name="CuadroTexto 112"/>
                <p:cNvSpPr txBox="1"/>
                <p:nvPr/>
              </p:nvSpPr>
              <p:spPr>
                <a:xfrm>
                  <a:off x="82454" y="2861201"/>
                  <a:ext cx="683395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1994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err="1" smtClean="0"/>
                    <a:t>Ds</a:t>
                  </a:r>
                  <a:r>
                    <a:rPr lang="es-ES" sz="1200" b="1" dirty="0" smtClean="0"/>
                    <a:t> </a:t>
                  </a:r>
                  <a:r>
                    <a:rPr lang="es-ES" sz="1200" b="1" dirty="0" err="1" smtClean="0"/>
                    <a:t>Rg</a:t>
                  </a:r>
                  <a:endParaRPr lang="es-ES" sz="1200" b="1" dirty="0"/>
                </a:p>
              </p:txBody>
            </p:sp>
          </p:grpSp>
          <p:grpSp>
            <p:nvGrpSpPr>
              <p:cNvPr id="116" name="Agrupar 115"/>
              <p:cNvGrpSpPr/>
              <p:nvPr/>
            </p:nvGrpSpPr>
            <p:grpSpPr>
              <a:xfrm>
                <a:off x="5913162" y="2521165"/>
                <a:ext cx="514329" cy="1221481"/>
                <a:chOff x="330265" y="2517509"/>
                <a:chExt cx="514329" cy="1162942"/>
              </a:xfrm>
            </p:grpSpPr>
            <p:cxnSp>
              <p:nvCxnSpPr>
                <p:cNvPr id="117" name="Conector angular 116"/>
                <p:cNvCxnSpPr/>
                <p:nvPr/>
              </p:nvCxnSpPr>
              <p:spPr>
                <a:xfrm rot="5400000" flipH="1" flipV="1">
                  <a:off x="154489" y="3247510"/>
                  <a:ext cx="812927" cy="52955"/>
                </a:xfrm>
                <a:prstGeom prst="bentConnector3">
                  <a:avLst>
                    <a:gd name="adj1" fmla="val 50000"/>
                  </a:avLst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8" name="CuadroTexto 117"/>
                <p:cNvSpPr txBox="1"/>
                <p:nvPr/>
              </p:nvSpPr>
              <p:spPr>
                <a:xfrm>
                  <a:off x="330265" y="2517509"/>
                  <a:ext cx="514329" cy="4102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1996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err="1" smtClean="0"/>
                    <a:t>Cn</a:t>
                  </a:r>
                  <a:endParaRPr lang="es-ES" sz="1200" b="1" dirty="0"/>
                </a:p>
              </p:txBody>
            </p:sp>
          </p:grpSp>
          <p:grpSp>
            <p:nvGrpSpPr>
              <p:cNvPr id="122" name="Agrupar 121"/>
              <p:cNvGrpSpPr/>
              <p:nvPr/>
            </p:nvGrpSpPr>
            <p:grpSpPr>
              <a:xfrm>
                <a:off x="7275404" y="2680856"/>
                <a:ext cx="872471" cy="1062926"/>
                <a:chOff x="25024" y="2678873"/>
                <a:chExt cx="872471" cy="1062926"/>
              </a:xfrm>
            </p:grpSpPr>
            <p:cxnSp>
              <p:nvCxnSpPr>
                <p:cNvPr id="123" name="Conector recto de flecha 122"/>
                <p:cNvCxnSpPr/>
                <p:nvPr/>
              </p:nvCxnSpPr>
              <p:spPr>
                <a:xfrm>
                  <a:off x="438252" y="3276699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CuadroTexto 123"/>
                <p:cNvSpPr txBox="1"/>
                <p:nvPr/>
              </p:nvSpPr>
              <p:spPr>
                <a:xfrm>
                  <a:off x="25024" y="2678873"/>
                  <a:ext cx="872471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2010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err="1" smtClean="0"/>
                    <a:t>Uup</a:t>
                  </a:r>
                  <a:r>
                    <a:rPr lang="es-ES" sz="1200" b="1" dirty="0" smtClean="0"/>
                    <a:t> (Mc)</a:t>
                  </a:r>
                </a:p>
                <a:p>
                  <a:pPr algn="ctr"/>
                  <a:r>
                    <a:rPr lang="es-ES" sz="1200" b="1" dirty="0" err="1" smtClean="0"/>
                    <a:t>Uus</a:t>
                  </a:r>
                  <a:r>
                    <a:rPr lang="es-ES" sz="1200" b="1" dirty="0" smtClean="0"/>
                    <a:t> (</a:t>
                  </a:r>
                  <a:r>
                    <a:rPr lang="es-ES" sz="1200" b="1" dirty="0" err="1" smtClean="0"/>
                    <a:t>Ts</a:t>
                  </a:r>
                  <a:r>
                    <a:rPr lang="es-ES" sz="1200" b="1" dirty="0" smtClean="0"/>
                    <a:t>)</a:t>
                  </a:r>
                  <a:endParaRPr lang="es-ES" sz="1200" b="1" dirty="0"/>
                </a:p>
              </p:txBody>
            </p:sp>
          </p:grpSp>
          <p:grpSp>
            <p:nvGrpSpPr>
              <p:cNvPr id="125" name="Agrupar 124"/>
              <p:cNvGrpSpPr/>
              <p:nvPr/>
            </p:nvGrpSpPr>
            <p:grpSpPr>
              <a:xfrm>
                <a:off x="6614240" y="2686518"/>
                <a:ext cx="781050" cy="1063146"/>
                <a:chOff x="140049" y="3074307"/>
                <a:chExt cx="560630" cy="1063146"/>
              </a:xfrm>
            </p:grpSpPr>
            <p:cxnSp>
              <p:nvCxnSpPr>
                <p:cNvPr id="126" name="Conector recto de flecha 125"/>
                <p:cNvCxnSpPr/>
                <p:nvPr/>
              </p:nvCxnSpPr>
              <p:spPr>
                <a:xfrm>
                  <a:off x="420364" y="3672353"/>
                  <a:ext cx="0" cy="465100"/>
                </a:xfrm>
                <a:prstGeom prst="straightConnector1">
                  <a:avLst/>
                </a:prstGeom>
                <a:ln w="12700">
                  <a:solidFill>
                    <a:schemeClr val="tx1"/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7" name="CuadroTexto 126"/>
                <p:cNvSpPr txBox="1"/>
                <p:nvPr/>
              </p:nvSpPr>
              <p:spPr>
                <a:xfrm>
                  <a:off x="140049" y="3074307"/>
                  <a:ext cx="560630" cy="61555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2004</a:t>
                  </a:r>
                  <a:endParaRPr lang="es-ES" sz="1200" dirty="0" smtClean="0"/>
                </a:p>
                <a:p>
                  <a:pPr algn="ctr"/>
                  <a:r>
                    <a:rPr lang="es-ES" sz="1200" b="1" dirty="0" err="1" smtClean="0"/>
                    <a:t>Fl</a:t>
                  </a:r>
                  <a:r>
                    <a:rPr lang="es-ES" sz="1200" b="1" dirty="0"/>
                    <a:t> </a:t>
                  </a:r>
                  <a:r>
                    <a:rPr lang="es-ES" sz="1200" b="1" dirty="0" err="1" smtClean="0"/>
                    <a:t>Lv</a:t>
                  </a:r>
                  <a:r>
                    <a:rPr lang="es-ES" sz="1200" b="1" dirty="0" smtClean="0"/>
                    <a:t> </a:t>
                  </a:r>
                </a:p>
                <a:p>
                  <a:pPr algn="ctr"/>
                  <a:r>
                    <a:rPr lang="es-ES" sz="1200" b="1" dirty="0" err="1" smtClean="0"/>
                    <a:t>Uut</a:t>
                  </a:r>
                  <a:r>
                    <a:rPr lang="es-ES" sz="1200" b="1" dirty="0"/>
                    <a:t> </a:t>
                  </a:r>
                  <a:r>
                    <a:rPr lang="es-ES" sz="1200" b="1" dirty="0" smtClean="0"/>
                    <a:t>(</a:t>
                  </a:r>
                  <a:r>
                    <a:rPr lang="es-ES" sz="1200" b="1" dirty="0" err="1" smtClean="0"/>
                    <a:t>Nh</a:t>
                  </a:r>
                  <a:r>
                    <a:rPr lang="es-ES" sz="1200" b="1" dirty="0" smtClean="0"/>
                    <a:t>)</a:t>
                  </a:r>
                  <a:endParaRPr lang="es-ES" sz="1200" b="1" dirty="0"/>
                </a:p>
              </p:txBody>
            </p:sp>
          </p:grpSp>
          <p:grpSp>
            <p:nvGrpSpPr>
              <p:cNvPr id="128" name="Agrupar 127"/>
              <p:cNvGrpSpPr/>
              <p:nvPr/>
            </p:nvGrpSpPr>
            <p:grpSpPr>
              <a:xfrm>
                <a:off x="6932045" y="2311887"/>
                <a:ext cx="795467" cy="1436930"/>
                <a:chOff x="301221" y="2304606"/>
                <a:chExt cx="795467" cy="1162955"/>
              </a:xfrm>
            </p:grpSpPr>
            <p:cxnSp>
              <p:nvCxnSpPr>
                <p:cNvPr id="129" name="Conector angular 128"/>
                <p:cNvCxnSpPr>
                  <a:endCxn id="130" idx="2"/>
                </p:cNvCxnSpPr>
                <p:nvPr/>
              </p:nvCxnSpPr>
              <p:spPr>
                <a:xfrm rot="5400000" flipH="1" flipV="1">
                  <a:off x="211797" y="2980403"/>
                  <a:ext cx="826679" cy="147638"/>
                </a:xfrm>
                <a:prstGeom prst="bentConnector3">
                  <a:avLst>
                    <a:gd name="adj1" fmla="val 33362"/>
                  </a:avLst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30" name="CuadroTexto 129"/>
                <p:cNvSpPr txBox="1"/>
                <p:nvPr/>
              </p:nvSpPr>
              <p:spPr>
                <a:xfrm>
                  <a:off x="301221" y="2304606"/>
                  <a:ext cx="795467" cy="33627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00" dirty="0" smtClean="0"/>
                    <a:t>2006</a:t>
                  </a:r>
                  <a:endParaRPr lang="es-ES" sz="1200" dirty="0" smtClean="0"/>
                </a:p>
                <a:p>
                  <a:pPr algn="ctr"/>
                  <a:r>
                    <a:rPr lang="es-ES" sz="1100" b="1" dirty="0" err="1" smtClean="0"/>
                    <a:t>Uuo</a:t>
                  </a:r>
                  <a:r>
                    <a:rPr lang="es-ES" sz="1100" b="1" dirty="0" smtClean="0"/>
                    <a:t> (</a:t>
                  </a:r>
                  <a:r>
                    <a:rPr lang="es-ES" sz="1100" b="1" dirty="0" err="1" smtClean="0"/>
                    <a:t>Og</a:t>
                  </a:r>
                  <a:r>
                    <a:rPr lang="es-ES" sz="1100" b="1" dirty="0"/>
                    <a:t>)</a:t>
                  </a:r>
                  <a:endParaRPr lang="es-ES" sz="1200" b="1" dirty="0"/>
                </a:p>
              </p:txBody>
            </p:sp>
          </p:grpSp>
          <p:grpSp>
            <p:nvGrpSpPr>
              <p:cNvPr id="141" name="Agrupar 140"/>
              <p:cNvGrpSpPr/>
              <p:nvPr/>
            </p:nvGrpSpPr>
            <p:grpSpPr>
              <a:xfrm>
                <a:off x="2548051" y="2204359"/>
                <a:ext cx="1973163" cy="338785"/>
                <a:chOff x="215082" y="2239635"/>
                <a:chExt cx="1533991" cy="338785"/>
              </a:xfrm>
            </p:grpSpPr>
            <p:sp>
              <p:nvSpPr>
                <p:cNvPr id="142" name="Cerrar llave 141"/>
                <p:cNvSpPr/>
                <p:nvPr/>
              </p:nvSpPr>
              <p:spPr>
                <a:xfrm rot="16200000">
                  <a:off x="936304" y="1952545"/>
                  <a:ext cx="61787" cy="1189963"/>
                </a:xfrm>
                <a:prstGeom prst="rightBrac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43" name="CuadroTexto 142"/>
                <p:cNvSpPr txBox="1"/>
                <p:nvPr/>
              </p:nvSpPr>
              <p:spPr>
                <a:xfrm>
                  <a:off x="215082" y="2239635"/>
                  <a:ext cx="1533991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200" dirty="0" smtClean="0"/>
                    <a:t>UC Berkeley, JINR </a:t>
                  </a:r>
                  <a:r>
                    <a:rPr lang="es-ES" sz="1200" dirty="0" err="1" smtClean="0"/>
                    <a:t>Dubna</a:t>
                  </a:r>
                  <a:endParaRPr lang="es-ES" sz="1200" b="1" dirty="0"/>
                </a:p>
              </p:txBody>
            </p:sp>
          </p:grpSp>
          <p:cxnSp>
            <p:nvCxnSpPr>
              <p:cNvPr id="144" name="Conector recto de flecha 143"/>
              <p:cNvCxnSpPr/>
              <p:nvPr/>
            </p:nvCxnSpPr>
            <p:spPr>
              <a:xfrm>
                <a:off x="1757797" y="2129634"/>
                <a:ext cx="0" cy="745593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triangle" w="sm" len="sm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6" name="CuadroTexto 145"/>
              <p:cNvSpPr txBox="1"/>
              <p:nvPr/>
            </p:nvSpPr>
            <p:spPr>
              <a:xfrm>
                <a:off x="778118" y="1713807"/>
                <a:ext cx="197205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200" dirty="0" smtClean="0"/>
                  <a:t>Restos tras la explosión </a:t>
                </a:r>
              </a:p>
              <a:p>
                <a:pPr algn="ctr"/>
                <a:r>
                  <a:rPr lang="es-ES" sz="1200" dirty="0" smtClean="0"/>
                  <a:t>de la bomba Mike</a:t>
                </a:r>
                <a:endParaRPr lang="es-ES" sz="1200" b="1" dirty="0"/>
              </a:p>
            </p:txBody>
          </p:sp>
          <p:grpSp>
            <p:nvGrpSpPr>
              <p:cNvPr id="147" name="Agrupar 146"/>
              <p:cNvGrpSpPr/>
              <p:nvPr/>
            </p:nvGrpSpPr>
            <p:grpSpPr>
              <a:xfrm>
                <a:off x="4929885" y="2197370"/>
                <a:ext cx="1277533" cy="329964"/>
                <a:chOff x="372215" y="2248454"/>
                <a:chExt cx="993189" cy="329964"/>
              </a:xfrm>
            </p:grpSpPr>
            <p:sp>
              <p:nvSpPr>
                <p:cNvPr id="148" name="Cerrar llave 147"/>
                <p:cNvSpPr/>
                <p:nvPr/>
              </p:nvSpPr>
              <p:spPr>
                <a:xfrm rot="16200000">
                  <a:off x="845950" y="2058964"/>
                  <a:ext cx="45719" cy="993189"/>
                </a:xfrm>
                <a:prstGeom prst="rightBrac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49" name="CuadroTexto 148"/>
                <p:cNvSpPr txBox="1"/>
                <p:nvPr/>
              </p:nvSpPr>
              <p:spPr>
                <a:xfrm>
                  <a:off x="372215" y="2248454"/>
                  <a:ext cx="993189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200" dirty="0" smtClean="0"/>
                    <a:t>GSI </a:t>
                  </a:r>
                  <a:r>
                    <a:rPr lang="es-ES" sz="1200" dirty="0" err="1" smtClean="0"/>
                    <a:t>Darmstadt</a:t>
                  </a:r>
                  <a:endParaRPr lang="es-ES" sz="1200" b="1" dirty="0"/>
                </a:p>
              </p:txBody>
            </p:sp>
          </p:grpSp>
          <p:sp>
            <p:nvSpPr>
              <p:cNvPr id="152" name="Pentágono 151"/>
              <p:cNvSpPr/>
              <p:nvPr/>
            </p:nvSpPr>
            <p:spPr>
              <a:xfrm>
                <a:off x="4305822" y="3743922"/>
                <a:ext cx="1218201" cy="259860"/>
              </a:xfrm>
              <a:prstGeom prst="homePlat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/>
                <a:r>
                  <a:rPr lang="es-ES" sz="1400" dirty="0">
                    <a:solidFill>
                      <a:prstClr val="black"/>
                    </a:solidFill>
                  </a:rPr>
                  <a:t>Z = </a:t>
                </a:r>
                <a:r>
                  <a:rPr lang="es-ES" sz="1400" dirty="0" smtClean="0">
                    <a:solidFill>
                      <a:prstClr val="black"/>
                    </a:solidFill>
                  </a:rPr>
                  <a:t>107 </a:t>
                </a:r>
                <a:r>
                  <a:rPr lang="es-ES" sz="1400" dirty="0">
                    <a:solidFill>
                      <a:prstClr val="black"/>
                    </a:solidFill>
                  </a:rPr>
                  <a:t>- </a:t>
                </a:r>
                <a:r>
                  <a:rPr lang="es-ES" sz="1400" dirty="0" smtClean="0">
                    <a:solidFill>
                      <a:prstClr val="black"/>
                    </a:solidFill>
                  </a:rPr>
                  <a:t>109</a:t>
                </a:r>
                <a:endParaRPr lang="es-ES" sz="14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Pentágono 153"/>
              <p:cNvSpPr/>
              <p:nvPr/>
            </p:nvSpPr>
            <p:spPr>
              <a:xfrm rot="10800000">
                <a:off x="5565037" y="3740845"/>
                <a:ext cx="2430774" cy="259860"/>
              </a:xfrm>
              <a:prstGeom prst="homePlate">
                <a:avLst/>
              </a:prstGeom>
              <a:gradFill flip="none" rotWithShape="1">
                <a:gsLst>
                  <a:gs pos="87000">
                    <a:schemeClr val="bg1">
                      <a:lumMod val="75000"/>
                    </a:schemeClr>
                  </a:gs>
                  <a:gs pos="100000">
                    <a:srgbClr val="FFFFFF"/>
                  </a:gs>
                </a:gsLst>
                <a:lin ang="10800000" scaled="0"/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lvl="0" algn="ctr"/>
                <a:endParaRPr lang="es-ES" sz="1400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55" name="Agrupar 154"/>
              <p:cNvGrpSpPr/>
              <p:nvPr/>
            </p:nvGrpSpPr>
            <p:grpSpPr>
              <a:xfrm>
                <a:off x="6676044" y="1667731"/>
                <a:ext cx="1277533" cy="715879"/>
                <a:chOff x="372215" y="1862539"/>
                <a:chExt cx="993189" cy="715879"/>
              </a:xfrm>
            </p:grpSpPr>
            <p:sp>
              <p:nvSpPr>
                <p:cNvPr id="156" name="Cerrar llave 155"/>
                <p:cNvSpPr/>
                <p:nvPr/>
              </p:nvSpPr>
              <p:spPr>
                <a:xfrm rot="16200000">
                  <a:off x="845950" y="2058963"/>
                  <a:ext cx="45720" cy="993189"/>
                </a:xfrm>
                <a:prstGeom prst="rightBrac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57" name="CuadroTexto 156"/>
                <p:cNvSpPr txBox="1"/>
                <p:nvPr/>
              </p:nvSpPr>
              <p:spPr>
                <a:xfrm>
                  <a:off x="487441" y="1862539"/>
                  <a:ext cx="701464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200" dirty="0" err="1" smtClean="0"/>
                    <a:t>Dubna</a:t>
                  </a:r>
                  <a:endParaRPr lang="es-ES" sz="1200" dirty="0" smtClean="0"/>
                </a:p>
                <a:p>
                  <a:pPr algn="ctr"/>
                  <a:r>
                    <a:rPr lang="es-ES" sz="1200" dirty="0" err="1" smtClean="0"/>
                    <a:t>Livermore</a:t>
                  </a:r>
                  <a:endParaRPr lang="es-ES" sz="1200" dirty="0" err="1"/>
                </a:p>
                <a:p>
                  <a:pPr algn="ctr"/>
                  <a:r>
                    <a:rPr lang="es-ES" sz="1200" dirty="0" err="1" smtClean="0"/>
                    <a:t>Oak</a:t>
                  </a:r>
                  <a:r>
                    <a:rPr lang="es-ES" sz="1200" dirty="0" smtClean="0"/>
                    <a:t> </a:t>
                  </a:r>
                  <a:r>
                    <a:rPr lang="es-ES" sz="1200" dirty="0"/>
                    <a:t>Ridge </a:t>
                  </a:r>
                </a:p>
              </p:txBody>
            </p:sp>
          </p:grpSp>
          <p:sp>
            <p:nvSpPr>
              <p:cNvPr id="158" name="CuadroTexto 157"/>
              <p:cNvSpPr txBox="1"/>
              <p:nvPr/>
            </p:nvSpPr>
            <p:spPr>
              <a:xfrm>
                <a:off x="5456771" y="1868413"/>
                <a:ext cx="121927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200" dirty="0" smtClean="0"/>
                  <a:t>RIKEN Japón</a:t>
                </a:r>
                <a:endParaRPr lang="es-ES" sz="1200" b="1" dirty="0"/>
              </a:p>
            </p:txBody>
          </p:sp>
          <p:sp>
            <p:nvSpPr>
              <p:cNvPr id="166" name="Forma libre 165"/>
              <p:cNvSpPr/>
              <p:nvPr/>
            </p:nvSpPr>
            <p:spPr>
              <a:xfrm>
                <a:off x="6406941" y="2116667"/>
                <a:ext cx="269104" cy="1062567"/>
              </a:xfrm>
              <a:custGeom>
                <a:avLst/>
                <a:gdLst>
                  <a:gd name="connsiteX0" fmla="*/ 0 w 330200"/>
                  <a:gd name="connsiteY0" fmla="*/ 0 h 1062567"/>
                  <a:gd name="connsiteX1" fmla="*/ 21167 w 330200"/>
                  <a:gd name="connsiteY1" fmla="*/ 1058334 h 1062567"/>
                  <a:gd name="connsiteX2" fmla="*/ 330200 w 330200"/>
                  <a:gd name="connsiteY2" fmla="*/ 1062567 h 1062567"/>
                  <a:gd name="connsiteX0" fmla="*/ 0 w 330200"/>
                  <a:gd name="connsiteY0" fmla="*/ 0 h 1062567"/>
                  <a:gd name="connsiteX1" fmla="*/ 1 w 330200"/>
                  <a:gd name="connsiteY1" fmla="*/ 1058334 h 1062567"/>
                  <a:gd name="connsiteX2" fmla="*/ 330200 w 330200"/>
                  <a:gd name="connsiteY2" fmla="*/ 1062567 h 1062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200" h="1062567">
                    <a:moveTo>
                      <a:pt x="0" y="0"/>
                    </a:moveTo>
                    <a:cubicBezTo>
                      <a:pt x="0" y="352778"/>
                      <a:pt x="1" y="705556"/>
                      <a:pt x="1" y="1058334"/>
                    </a:cubicBezTo>
                    <a:lnTo>
                      <a:pt x="330200" y="1062567"/>
                    </a:lnTo>
                  </a:path>
                </a:pathLst>
              </a:custGeom>
              <a:ln w="12700">
                <a:solidFill>
                  <a:schemeClr val="tx1"/>
                </a:solidFill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4" name="Rectángulo 3"/>
            <p:cNvSpPr/>
            <p:nvPr/>
          </p:nvSpPr>
          <p:spPr>
            <a:xfrm>
              <a:off x="6099204" y="3718960"/>
              <a:ext cx="11214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s-ES" sz="1400" dirty="0">
                  <a:solidFill>
                    <a:prstClr val="black"/>
                  </a:solidFill>
                </a:rPr>
                <a:t>Z = 110 - 118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89694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133</Words>
  <Application>Microsoft Macintosh PowerPoint</Application>
  <PresentationFormat>Presentación en pantalla (4:3)</PresentationFormat>
  <Paragraphs>60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48</cp:revision>
  <dcterms:created xsi:type="dcterms:W3CDTF">2016-10-20T09:39:01Z</dcterms:created>
  <dcterms:modified xsi:type="dcterms:W3CDTF">2016-11-16T10:45:32Z</dcterms:modified>
</cp:coreProperties>
</file>