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CC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B1032C-EA38-4F05-BA0D-38AFFFC7BED3}" styleName="Estilo claro 3 - Énfasis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9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66E9D-19A4-5D45-B491-66A409D8C0E7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D9905E-0724-1D40-A0C4-6313D7CD40C2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6531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CB308-4BF5-EF4F-A4AD-7A855581BA5B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F212F-AECA-C548-9847-FB065F08E6E1}" type="slidenum">
              <a:rPr lang="es-ES_tradnl" smtClean="0"/>
              <a:pPr/>
              <a:t>‹Nr.›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/>
          <p:cNvGrpSpPr/>
          <p:nvPr/>
        </p:nvGrpSpPr>
        <p:grpSpPr>
          <a:xfrm>
            <a:off x="79513" y="75880"/>
            <a:ext cx="4731152" cy="6638661"/>
            <a:chOff x="79513" y="75880"/>
            <a:chExt cx="4731152" cy="6638661"/>
          </a:xfrm>
        </p:grpSpPr>
        <p:grpSp>
          <p:nvGrpSpPr>
            <p:cNvPr id="2" name="Agrupar 1"/>
            <p:cNvGrpSpPr>
              <a:grpSpLocks noChangeAspect="1"/>
            </p:cNvGrpSpPr>
            <p:nvPr/>
          </p:nvGrpSpPr>
          <p:grpSpPr>
            <a:xfrm>
              <a:off x="103073" y="75880"/>
              <a:ext cx="4707592" cy="3691602"/>
              <a:chOff x="103073" y="52029"/>
              <a:chExt cx="7845988" cy="6152671"/>
            </a:xfrm>
          </p:grpSpPr>
          <p:grpSp>
            <p:nvGrpSpPr>
              <p:cNvPr id="68" name="Agrupar 67"/>
              <p:cNvGrpSpPr/>
              <p:nvPr/>
            </p:nvGrpSpPr>
            <p:grpSpPr>
              <a:xfrm>
                <a:off x="116421" y="52029"/>
                <a:ext cx="7832009" cy="2520108"/>
                <a:chOff x="186196" y="-59627"/>
                <a:chExt cx="7832009" cy="2520108"/>
              </a:xfrm>
            </p:grpSpPr>
            <p:sp>
              <p:nvSpPr>
                <p:cNvPr id="256" name="CuadroTexto 255"/>
                <p:cNvSpPr txBox="1"/>
                <p:nvPr/>
              </p:nvSpPr>
              <p:spPr>
                <a:xfrm>
                  <a:off x="5659813" y="700182"/>
                  <a:ext cx="228861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55000" lnSpcReduction="20000"/>
                </a:bodyPr>
                <a:lstStyle/>
                <a:p>
                  <a:pPr algn="ctr"/>
                  <a:r>
                    <a:rPr lang="es-ES_tradnl" b="1" dirty="0" smtClean="0">
                      <a:latin typeface="Times New Roman"/>
                      <a:cs typeface="Times New Roman"/>
                    </a:rPr>
                    <a:t>Desintegración </a:t>
                  </a:r>
                  <a:r>
                    <a:rPr lang="es-ES_tradnl" b="1" dirty="0" smtClean="0">
                      <a:latin typeface="Symbol" charset="2"/>
                      <a:cs typeface="Symbol" charset="2"/>
                    </a:rPr>
                    <a:t>a</a:t>
                  </a:r>
                  <a:endParaRPr lang="es-ES_tradnl" b="1" dirty="0">
                    <a:latin typeface="Symbol" charset="2"/>
                    <a:cs typeface="Symbol" charset="2"/>
                  </a:endParaRPr>
                </a:p>
              </p:txBody>
            </p:sp>
            <p:sp>
              <p:nvSpPr>
                <p:cNvPr id="259" name="CuadroTexto 258"/>
                <p:cNvSpPr txBox="1"/>
                <p:nvPr/>
              </p:nvSpPr>
              <p:spPr>
                <a:xfrm>
                  <a:off x="186196" y="1814150"/>
                  <a:ext cx="170572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62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uranio-238</a:t>
                  </a:r>
                </a:p>
                <a:p>
                  <a:pPr algn="ctr"/>
                  <a:r>
                    <a:rPr lang="es-ES_tradnl" sz="1100" b="1" dirty="0" smtClean="0">
                      <a:latin typeface="Times New Roman"/>
                      <a:cs typeface="Times New Roman"/>
                    </a:rPr>
                    <a:t>92 protones</a:t>
                  </a:r>
                </a:p>
                <a:p>
                  <a:pPr algn="ctr"/>
                  <a:r>
                    <a:rPr lang="es-ES_tradnl" sz="1100" b="1" dirty="0" smtClean="0">
                      <a:latin typeface="Times New Roman"/>
                      <a:cs typeface="Times New Roman"/>
                    </a:rPr>
                    <a:t>146 neutrones</a:t>
                  </a:r>
                  <a:endParaRPr lang="es-ES_tradnl" sz="1100" b="1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260" name="CuadroTexto 259"/>
                <p:cNvSpPr txBox="1"/>
                <p:nvPr/>
              </p:nvSpPr>
              <p:spPr>
                <a:xfrm>
                  <a:off x="4588903" y="1233476"/>
                  <a:ext cx="1197137" cy="64633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62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torio-234</a:t>
                  </a:r>
                </a:p>
                <a:p>
                  <a:pPr lvl="0" algn="ctr"/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90 </a:t>
                  </a:r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protones</a:t>
                  </a:r>
                </a:p>
                <a:p>
                  <a:pPr lvl="0" algn="ctr"/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144 neutrones</a:t>
                  </a:r>
                  <a:endParaRPr lang="es-ES_tradnl" sz="1100" b="1" dirty="0">
                    <a:solidFill>
                      <a:prstClr val="black"/>
                    </a:solidFill>
                    <a:latin typeface="Times New Roman"/>
                    <a:cs typeface="Times New Roman"/>
                  </a:endParaRPr>
                </a:p>
              </p:txBody>
            </p:sp>
            <p:grpSp>
              <p:nvGrpSpPr>
                <p:cNvPr id="264" name="Agrupar 263"/>
                <p:cNvGrpSpPr/>
                <p:nvPr/>
              </p:nvGrpSpPr>
              <p:grpSpPr>
                <a:xfrm>
                  <a:off x="399996" y="345106"/>
                  <a:ext cx="1364177" cy="1486874"/>
                  <a:chOff x="426068" y="1308070"/>
                  <a:chExt cx="1364177" cy="1486874"/>
                </a:xfrm>
              </p:grpSpPr>
              <p:sp>
                <p:nvSpPr>
                  <p:cNvPr id="320" name="Elipse 319"/>
                  <p:cNvSpPr>
                    <a:spLocks noChangeAspect="1"/>
                  </p:cNvSpPr>
                  <p:nvPr/>
                </p:nvSpPr>
                <p:spPr>
                  <a:xfrm>
                    <a:off x="809750" y="166126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1" name="Elipse 320"/>
                  <p:cNvSpPr>
                    <a:spLocks noChangeAspect="1"/>
                  </p:cNvSpPr>
                  <p:nvPr/>
                </p:nvSpPr>
                <p:spPr>
                  <a:xfrm>
                    <a:off x="1119128" y="1515287"/>
                    <a:ext cx="394264" cy="396367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325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2" name="Elipse 321"/>
                  <p:cNvSpPr>
                    <a:spLocks noChangeAspect="1"/>
                  </p:cNvSpPr>
                  <p:nvPr/>
                </p:nvSpPr>
                <p:spPr>
                  <a:xfrm>
                    <a:off x="619276" y="1752487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3" name="Elipse 322"/>
                  <p:cNvSpPr>
                    <a:spLocks noChangeAspect="1"/>
                  </p:cNvSpPr>
                  <p:nvPr/>
                </p:nvSpPr>
                <p:spPr>
                  <a:xfrm>
                    <a:off x="709171" y="2112532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4" name="Elipse 323"/>
                  <p:cNvSpPr>
                    <a:spLocks noChangeAspect="1"/>
                  </p:cNvSpPr>
                  <p:nvPr/>
                </p:nvSpPr>
                <p:spPr>
                  <a:xfrm>
                    <a:off x="42980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5" name="Elipse 324"/>
                  <p:cNvSpPr>
                    <a:spLocks noChangeAspect="1"/>
                  </p:cNvSpPr>
                  <p:nvPr/>
                </p:nvSpPr>
                <p:spPr>
                  <a:xfrm>
                    <a:off x="120749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6" name="Elipse 325"/>
                  <p:cNvSpPr>
                    <a:spLocks noChangeAspect="1"/>
                  </p:cNvSpPr>
                  <p:nvPr/>
                </p:nvSpPr>
                <p:spPr>
                  <a:xfrm>
                    <a:off x="798343" y="148970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7" name="Elipse 326"/>
                  <p:cNvSpPr>
                    <a:spLocks noChangeAspect="1"/>
                  </p:cNvSpPr>
                  <p:nvPr/>
                </p:nvSpPr>
                <p:spPr>
                  <a:xfrm>
                    <a:off x="734639" y="2370084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8" name="Elipse 327"/>
                  <p:cNvSpPr>
                    <a:spLocks noChangeAspect="1"/>
                  </p:cNvSpPr>
                  <p:nvPr/>
                </p:nvSpPr>
                <p:spPr>
                  <a:xfrm>
                    <a:off x="87747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29" name="Elipse 328"/>
                  <p:cNvSpPr>
                    <a:spLocks noChangeAspect="1"/>
                  </p:cNvSpPr>
                  <p:nvPr/>
                </p:nvSpPr>
                <p:spPr>
                  <a:xfrm>
                    <a:off x="482468" y="221100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30" name="Elipse 329"/>
                  <p:cNvSpPr>
                    <a:spLocks noChangeAspect="1"/>
                  </p:cNvSpPr>
                  <p:nvPr/>
                </p:nvSpPr>
                <p:spPr>
                  <a:xfrm>
                    <a:off x="977411" y="2341094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31" name="Elipse 330"/>
                  <p:cNvSpPr>
                    <a:spLocks noChangeAspect="1"/>
                  </p:cNvSpPr>
                  <p:nvPr/>
                </p:nvSpPr>
                <p:spPr>
                  <a:xfrm>
                    <a:off x="766297" y="134432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32" name="Elipse 331"/>
                  <p:cNvSpPr>
                    <a:spLocks noChangeAspect="1"/>
                  </p:cNvSpPr>
                  <p:nvPr/>
                </p:nvSpPr>
                <p:spPr>
                  <a:xfrm>
                    <a:off x="944554" y="211253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33" name="Elipse 332"/>
                  <p:cNvSpPr>
                    <a:spLocks noChangeAspect="1"/>
                  </p:cNvSpPr>
                  <p:nvPr/>
                </p:nvSpPr>
                <p:spPr>
                  <a:xfrm>
                    <a:off x="426068" y="1770943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34" name="Elipse 333"/>
                  <p:cNvSpPr>
                    <a:spLocks noChangeAspect="1"/>
                  </p:cNvSpPr>
                  <p:nvPr/>
                </p:nvSpPr>
                <p:spPr>
                  <a:xfrm>
                    <a:off x="617271" y="197345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35" name="Elipse 334"/>
                  <p:cNvSpPr>
                    <a:spLocks noChangeAspect="1"/>
                  </p:cNvSpPr>
                  <p:nvPr/>
                </p:nvSpPr>
                <p:spPr>
                  <a:xfrm>
                    <a:off x="496761" y="1510441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42" name="Elipse 341"/>
                  <p:cNvSpPr>
                    <a:spLocks noChangeAspect="1"/>
                  </p:cNvSpPr>
                  <p:nvPr/>
                </p:nvSpPr>
                <p:spPr>
                  <a:xfrm>
                    <a:off x="756083" y="153884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grpSp>
                <p:nvGrpSpPr>
                  <p:cNvPr id="345" name="Agrupar 344"/>
                  <p:cNvGrpSpPr/>
                  <p:nvPr/>
                </p:nvGrpSpPr>
                <p:grpSpPr>
                  <a:xfrm>
                    <a:off x="1238879" y="1754375"/>
                    <a:ext cx="433237" cy="701093"/>
                    <a:chOff x="3681433" y="1704052"/>
                    <a:chExt cx="414806" cy="667708"/>
                  </a:xfrm>
                </p:grpSpPr>
                <p:sp>
                  <p:nvSpPr>
                    <p:cNvPr id="366" name="Elipse 365"/>
                    <p:cNvSpPr>
                      <a:spLocks noChangeAspect="1"/>
                    </p:cNvSpPr>
                    <p:nvPr/>
                  </p:nvSpPr>
                  <p:spPr>
                    <a:xfrm>
                      <a:off x="3770484" y="1704052"/>
                      <a:ext cx="325755" cy="325755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367" name="Elipse 366"/>
                    <p:cNvSpPr>
                      <a:spLocks noChangeAspect="1"/>
                    </p:cNvSpPr>
                    <p:nvPr/>
                  </p:nvSpPr>
                  <p:spPr>
                    <a:xfrm>
                      <a:off x="3681433" y="2046005"/>
                      <a:ext cx="325755" cy="325755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</p:grpSp>
              <p:sp>
                <p:nvSpPr>
                  <p:cNvPr id="350" name="Elipse 349"/>
                  <p:cNvSpPr>
                    <a:spLocks noChangeAspect="1"/>
                  </p:cNvSpPr>
                  <p:nvPr/>
                </p:nvSpPr>
                <p:spPr>
                  <a:xfrm>
                    <a:off x="625725" y="1472184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51" name="Elipse 350"/>
                  <p:cNvSpPr>
                    <a:spLocks noChangeAspect="1"/>
                  </p:cNvSpPr>
                  <p:nvPr/>
                </p:nvSpPr>
                <p:spPr>
                  <a:xfrm>
                    <a:off x="959505" y="130807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54" name="Elipse 353"/>
                  <p:cNvSpPr>
                    <a:spLocks noChangeAspect="1"/>
                  </p:cNvSpPr>
                  <p:nvPr/>
                </p:nvSpPr>
                <p:spPr>
                  <a:xfrm>
                    <a:off x="872950" y="2452901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56" name="Elipse 355"/>
                  <p:cNvSpPr>
                    <a:spLocks noChangeAspect="1"/>
                  </p:cNvSpPr>
                  <p:nvPr/>
                </p:nvSpPr>
                <p:spPr>
                  <a:xfrm>
                    <a:off x="1368583" y="158335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57" name="Elipse 356"/>
                  <p:cNvSpPr>
                    <a:spLocks noChangeAspect="1"/>
                  </p:cNvSpPr>
                  <p:nvPr/>
                </p:nvSpPr>
                <p:spPr>
                  <a:xfrm>
                    <a:off x="500636" y="238202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58" name="Elipse 357"/>
                  <p:cNvSpPr>
                    <a:spLocks noChangeAspect="1"/>
                  </p:cNvSpPr>
                  <p:nvPr/>
                </p:nvSpPr>
                <p:spPr>
                  <a:xfrm>
                    <a:off x="1354904" y="227974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59" name="Elipse 358"/>
                  <p:cNvSpPr>
                    <a:spLocks noChangeAspect="1"/>
                  </p:cNvSpPr>
                  <p:nvPr/>
                </p:nvSpPr>
                <p:spPr>
                  <a:xfrm>
                    <a:off x="539056" y="175104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60" name="Elipse 359"/>
                  <p:cNvSpPr>
                    <a:spLocks noChangeAspect="1"/>
                  </p:cNvSpPr>
                  <p:nvPr/>
                </p:nvSpPr>
                <p:spPr>
                  <a:xfrm>
                    <a:off x="1144241" y="241093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61" name="Elipse 360"/>
                  <p:cNvSpPr>
                    <a:spLocks noChangeAspect="1"/>
                  </p:cNvSpPr>
                  <p:nvPr/>
                </p:nvSpPr>
                <p:spPr>
                  <a:xfrm>
                    <a:off x="1450016" y="1963078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63" name="Elipse 362"/>
                  <p:cNvSpPr>
                    <a:spLocks noChangeAspect="1"/>
                  </p:cNvSpPr>
                  <p:nvPr/>
                </p:nvSpPr>
                <p:spPr>
                  <a:xfrm>
                    <a:off x="925831" y="176887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64" name="Elipse 363"/>
                  <p:cNvSpPr>
                    <a:spLocks noChangeAspect="1"/>
                  </p:cNvSpPr>
                  <p:nvPr/>
                </p:nvSpPr>
                <p:spPr>
                  <a:xfrm>
                    <a:off x="1065130" y="1963078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65" name="Elipse 364"/>
                  <p:cNvSpPr>
                    <a:spLocks noChangeAspect="1"/>
                  </p:cNvSpPr>
                  <p:nvPr/>
                </p:nvSpPr>
                <p:spPr>
                  <a:xfrm>
                    <a:off x="1028425" y="145023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cxnSp>
              <p:nvCxnSpPr>
                <p:cNvPr id="265" name="Conector recto de flecha 264"/>
                <p:cNvCxnSpPr/>
                <p:nvPr/>
              </p:nvCxnSpPr>
              <p:spPr>
                <a:xfrm>
                  <a:off x="1891919" y="1295658"/>
                  <a:ext cx="1394611" cy="188630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stealth" w="lg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9" name="Elipse 268"/>
                <p:cNvSpPr>
                  <a:spLocks noChangeAspect="1"/>
                </p:cNvSpPr>
                <p:nvPr/>
              </p:nvSpPr>
              <p:spPr>
                <a:xfrm>
                  <a:off x="3286530" y="119647"/>
                  <a:ext cx="340229" cy="342043"/>
                </a:xfrm>
                <a:prstGeom prst="ellipse">
                  <a:avLst/>
                </a:prstGeom>
                <a:solidFill>
                  <a:schemeClr val="bg2"/>
                </a:soli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273" name="CuadroTexto 272"/>
                <p:cNvSpPr txBox="1"/>
                <p:nvPr/>
              </p:nvSpPr>
              <p:spPr>
                <a:xfrm>
                  <a:off x="3652368" y="-59627"/>
                  <a:ext cx="1254880" cy="8617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/>
                </a:bodyPr>
                <a:lstStyle/>
                <a:p>
                  <a:pPr algn="ctr"/>
                  <a:r>
                    <a:rPr lang="es-ES_tradnl" sz="900" b="1" dirty="0" smtClean="0">
                      <a:latin typeface="Times New Roman"/>
                      <a:cs typeface="Times New Roman"/>
                    </a:rPr>
                    <a:t>helio-4 (</a:t>
                  </a:r>
                  <a:r>
                    <a:rPr lang="es-ES_tradnl" sz="900" b="1" dirty="0" smtClean="0">
                      <a:latin typeface="Symbol" charset="2"/>
                      <a:cs typeface="Symbol" charset="2"/>
                    </a:rPr>
                    <a:t>a)</a:t>
                  </a:r>
                </a:p>
                <a:p>
                  <a:pPr lvl="0" algn="ctr"/>
                  <a:r>
                    <a:rPr lang="es-ES_tradnl" sz="7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2</a:t>
                  </a:r>
                  <a:r>
                    <a:rPr lang="es-ES_tradnl" sz="7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 </a:t>
                  </a:r>
                  <a:r>
                    <a:rPr lang="es-ES_tradnl" sz="7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protones</a:t>
                  </a:r>
                </a:p>
                <a:p>
                  <a:pPr lvl="0" algn="ctr"/>
                  <a:r>
                    <a:rPr lang="es-ES_tradnl" sz="7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2 </a:t>
                  </a:r>
                  <a:r>
                    <a:rPr lang="es-ES_tradnl" sz="7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neutrones</a:t>
                  </a:r>
                </a:p>
                <a:p>
                  <a:pPr algn="ctr"/>
                  <a:endParaRPr lang="es-ES_tradnl" sz="1400" b="1" dirty="0">
                    <a:latin typeface="Symbol" charset="2"/>
                    <a:cs typeface="Symbol" charset="2"/>
                  </a:endParaRPr>
                </a:p>
              </p:txBody>
            </p:sp>
            <p:sp>
              <p:nvSpPr>
                <p:cNvPr id="276" name="CuadroTexto 275"/>
                <p:cNvSpPr txBox="1"/>
                <p:nvPr/>
              </p:nvSpPr>
              <p:spPr>
                <a:xfrm>
                  <a:off x="5786039" y="1129911"/>
                  <a:ext cx="223216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55000" lnSpcReduction="20000"/>
                </a:bodyPr>
                <a:lstStyle/>
                <a:p>
                  <a:pPr algn="ctr"/>
                  <a:r>
                    <a:rPr lang="es-ES" baseline="30000" dirty="0" smtClean="0">
                      <a:latin typeface="Times New Roman"/>
                      <a:cs typeface="Times New Roman"/>
                    </a:rPr>
                    <a:t>238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U </a:t>
                  </a:r>
                  <a:r>
                    <a:rPr lang="es-ES" dirty="0">
                      <a:sym typeface="Symbol"/>
                    </a:rPr>
                    <a:t></a:t>
                  </a:r>
                  <a:r>
                    <a:rPr lang="es-ES" dirty="0"/>
                    <a:t> </a:t>
                  </a:r>
                  <a:r>
                    <a:rPr lang="es-ES" baseline="30000" dirty="0" smtClean="0">
                      <a:latin typeface="Times New Roman"/>
                      <a:cs typeface="Times New Roman"/>
                    </a:rPr>
                    <a:t>234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Th + </a:t>
                  </a:r>
                  <a:r>
                    <a:rPr lang="es-ES" baseline="30000" dirty="0" smtClean="0">
                      <a:latin typeface="Times New Roman"/>
                      <a:cs typeface="Times New Roman"/>
                    </a:rPr>
                    <a:t>4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He</a:t>
                  </a:r>
                  <a:endParaRPr lang="es-ES" dirty="0">
                    <a:latin typeface="Times New Roman"/>
                    <a:cs typeface="Times New Roman"/>
                  </a:endParaRPr>
                </a:p>
              </p:txBody>
            </p:sp>
            <p:grpSp>
              <p:nvGrpSpPr>
                <p:cNvPr id="377" name="Agrupar 376"/>
                <p:cNvGrpSpPr/>
                <p:nvPr/>
              </p:nvGrpSpPr>
              <p:grpSpPr>
                <a:xfrm>
                  <a:off x="3388237" y="707996"/>
                  <a:ext cx="1306453" cy="1357004"/>
                  <a:chOff x="426068" y="1365790"/>
                  <a:chExt cx="1306453" cy="1357004"/>
                </a:xfrm>
              </p:grpSpPr>
              <p:sp>
                <p:nvSpPr>
                  <p:cNvPr id="378" name="Elipse 377"/>
                  <p:cNvSpPr>
                    <a:spLocks noChangeAspect="1"/>
                  </p:cNvSpPr>
                  <p:nvPr/>
                </p:nvSpPr>
                <p:spPr>
                  <a:xfrm>
                    <a:off x="809750" y="166126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82" name="Elipse 381"/>
                  <p:cNvSpPr>
                    <a:spLocks noChangeAspect="1"/>
                  </p:cNvSpPr>
                  <p:nvPr/>
                </p:nvSpPr>
                <p:spPr>
                  <a:xfrm>
                    <a:off x="1119128" y="1515287"/>
                    <a:ext cx="394264" cy="396367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325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83" name="Elipse 382"/>
                  <p:cNvSpPr>
                    <a:spLocks noChangeAspect="1"/>
                  </p:cNvSpPr>
                  <p:nvPr/>
                </p:nvSpPr>
                <p:spPr>
                  <a:xfrm>
                    <a:off x="619276" y="1752487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84" name="Elipse 383"/>
                  <p:cNvSpPr>
                    <a:spLocks noChangeAspect="1"/>
                  </p:cNvSpPr>
                  <p:nvPr/>
                </p:nvSpPr>
                <p:spPr>
                  <a:xfrm>
                    <a:off x="709171" y="2112532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85" name="Elipse 384"/>
                  <p:cNvSpPr>
                    <a:spLocks noChangeAspect="1"/>
                  </p:cNvSpPr>
                  <p:nvPr/>
                </p:nvSpPr>
                <p:spPr>
                  <a:xfrm>
                    <a:off x="42980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88" name="Elipse 387"/>
                  <p:cNvSpPr>
                    <a:spLocks noChangeAspect="1"/>
                  </p:cNvSpPr>
                  <p:nvPr/>
                </p:nvSpPr>
                <p:spPr>
                  <a:xfrm>
                    <a:off x="120749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92" name="Elipse 391"/>
                  <p:cNvSpPr>
                    <a:spLocks noChangeAspect="1"/>
                  </p:cNvSpPr>
                  <p:nvPr/>
                </p:nvSpPr>
                <p:spPr>
                  <a:xfrm>
                    <a:off x="798343" y="148970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93" name="Elipse 392"/>
                  <p:cNvSpPr>
                    <a:spLocks noChangeAspect="1"/>
                  </p:cNvSpPr>
                  <p:nvPr/>
                </p:nvSpPr>
                <p:spPr>
                  <a:xfrm>
                    <a:off x="734639" y="2370084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94" name="Elipse 393"/>
                  <p:cNvSpPr>
                    <a:spLocks noChangeAspect="1"/>
                  </p:cNvSpPr>
                  <p:nvPr/>
                </p:nvSpPr>
                <p:spPr>
                  <a:xfrm>
                    <a:off x="87747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95" name="Elipse 394"/>
                  <p:cNvSpPr>
                    <a:spLocks noChangeAspect="1"/>
                  </p:cNvSpPr>
                  <p:nvPr/>
                </p:nvSpPr>
                <p:spPr>
                  <a:xfrm>
                    <a:off x="482468" y="221100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96" name="Elipse 395"/>
                  <p:cNvSpPr>
                    <a:spLocks noChangeAspect="1"/>
                  </p:cNvSpPr>
                  <p:nvPr/>
                </p:nvSpPr>
                <p:spPr>
                  <a:xfrm>
                    <a:off x="977411" y="2341094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97" name="Elipse 396"/>
                  <p:cNvSpPr>
                    <a:spLocks noChangeAspect="1"/>
                  </p:cNvSpPr>
                  <p:nvPr/>
                </p:nvSpPr>
                <p:spPr>
                  <a:xfrm>
                    <a:off x="766297" y="140204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98" name="Elipse 397"/>
                  <p:cNvSpPr>
                    <a:spLocks noChangeAspect="1"/>
                  </p:cNvSpPr>
                  <p:nvPr/>
                </p:nvSpPr>
                <p:spPr>
                  <a:xfrm>
                    <a:off x="944554" y="211253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99" name="Elipse 398"/>
                  <p:cNvSpPr>
                    <a:spLocks noChangeAspect="1"/>
                  </p:cNvSpPr>
                  <p:nvPr/>
                </p:nvSpPr>
                <p:spPr>
                  <a:xfrm>
                    <a:off x="426068" y="1770943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00" name="Elipse 399"/>
                  <p:cNvSpPr>
                    <a:spLocks noChangeAspect="1"/>
                  </p:cNvSpPr>
                  <p:nvPr/>
                </p:nvSpPr>
                <p:spPr>
                  <a:xfrm>
                    <a:off x="617271" y="197345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01" name="Elipse 400"/>
                  <p:cNvSpPr>
                    <a:spLocks noChangeAspect="1"/>
                  </p:cNvSpPr>
                  <p:nvPr/>
                </p:nvSpPr>
                <p:spPr>
                  <a:xfrm>
                    <a:off x="496761" y="1510441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27" name="Elipse 426"/>
                  <p:cNvSpPr>
                    <a:spLocks noChangeAspect="1"/>
                  </p:cNvSpPr>
                  <p:nvPr/>
                </p:nvSpPr>
                <p:spPr>
                  <a:xfrm>
                    <a:off x="756083" y="153884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grpSp>
                <p:nvGrpSpPr>
                  <p:cNvPr id="428" name="Agrupar 427"/>
                  <p:cNvGrpSpPr/>
                  <p:nvPr/>
                </p:nvGrpSpPr>
                <p:grpSpPr>
                  <a:xfrm>
                    <a:off x="1238879" y="1754375"/>
                    <a:ext cx="433237" cy="701093"/>
                    <a:chOff x="3681433" y="1704052"/>
                    <a:chExt cx="414806" cy="667708"/>
                  </a:xfrm>
                </p:grpSpPr>
                <p:sp>
                  <p:nvSpPr>
                    <p:cNvPr id="477" name="Elipse 476"/>
                    <p:cNvSpPr>
                      <a:spLocks noChangeAspect="1"/>
                    </p:cNvSpPr>
                    <p:nvPr/>
                  </p:nvSpPr>
                  <p:spPr>
                    <a:xfrm>
                      <a:off x="3770484" y="1704052"/>
                      <a:ext cx="325755" cy="325755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479" name="Elipse 478"/>
                    <p:cNvSpPr>
                      <a:spLocks noChangeAspect="1"/>
                    </p:cNvSpPr>
                    <p:nvPr/>
                  </p:nvSpPr>
                  <p:spPr>
                    <a:xfrm>
                      <a:off x="3681433" y="2046005"/>
                      <a:ext cx="325755" cy="325755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</p:grpSp>
              <p:sp>
                <p:nvSpPr>
                  <p:cNvPr id="430" name="Elipse 429"/>
                  <p:cNvSpPr>
                    <a:spLocks noChangeAspect="1"/>
                  </p:cNvSpPr>
                  <p:nvPr/>
                </p:nvSpPr>
                <p:spPr>
                  <a:xfrm>
                    <a:off x="959505" y="136579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31" name="Elipse 430"/>
                  <p:cNvSpPr>
                    <a:spLocks noChangeAspect="1"/>
                  </p:cNvSpPr>
                  <p:nvPr/>
                </p:nvSpPr>
                <p:spPr>
                  <a:xfrm>
                    <a:off x="872950" y="2380751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32" name="Elipse 431"/>
                  <p:cNvSpPr>
                    <a:spLocks noChangeAspect="1"/>
                  </p:cNvSpPr>
                  <p:nvPr/>
                </p:nvSpPr>
                <p:spPr>
                  <a:xfrm>
                    <a:off x="1368583" y="158335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63" name="Elipse 462"/>
                  <p:cNvSpPr>
                    <a:spLocks noChangeAspect="1"/>
                  </p:cNvSpPr>
                  <p:nvPr/>
                </p:nvSpPr>
                <p:spPr>
                  <a:xfrm>
                    <a:off x="1138439" y="227974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73" name="Elipse 472"/>
                  <p:cNvSpPr>
                    <a:spLocks noChangeAspect="1"/>
                  </p:cNvSpPr>
                  <p:nvPr/>
                </p:nvSpPr>
                <p:spPr>
                  <a:xfrm>
                    <a:off x="1392292" y="1963078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74" name="Elipse 473"/>
                  <p:cNvSpPr>
                    <a:spLocks noChangeAspect="1"/>
                  </p:cNvSpPr>
                  <p:nvPr/>
                </p:nvSpPr>
                <p:spPr>
                  <a:xfrm>
                    <a:off x="925831" y="176887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75" name="Elipse 474"/>
                  <p:cNvSpPr>
                    <a:spLocks noChangeAspect="1"/>
                  </p:cNvSpPr>
                  <p:nvPr/>
                </p:nvSpPr>
                <p:spPr>
                  <a:xfrm>
                    <a:off x="1065130" y="1963078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476" name="Elipse 475"/>
                  <p:cNvSpPr>
                    <a:spLocks noChangeAspect="1"/>
                  </p:cNvSpPr>
                  <p:nvPr/>
                </p:nvSpPr>
                <p:spPr>
                  <a:xfrm>
                    <a:off x="1028425" y="145023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sp>
              <p:nvSpPr>
                <p:cNvPr id="480" name="Elipse 479"/>
                <p:cNvSpPr>
                  <a:spLocks noChangeAspect="1"/>
                </p:cNvSpPr>
                <p:nvPr/>
              </p:nvSpPr>
              <p:spPr>
                <a:xfrm>
                  <a:off x="3145277" y="253819"/>
                  <a:ext cx="340229" cy="342043"/>
                </a:xfrm>
                <a:prstGeom prst="ellipse">
                  <a:avLst/>
                </a:prstGeom>
                <a:gradFill flip="none" rotWithShape="1">
                  <a:gsLst>
                    <a:gs pos="94000">
                      <a:schemeClr val="tx1"/>
                    </a:gs>
                    <a:gs pos="0">
                      <a:srgbClr val="FFFF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481" name="Elipse 480"/>
                <p:cNvSpPr>
                  <a:spLocks noChangeAspect="1"/>
                </p:cNvSpPr>
                <p:nvPr/>
              </p:nvSpPr>
              <p:spPr>
                <a:xfrm>
                  <a:off x="3429365" y="231177"/>
                  <a:ext cx="340229" cy="342043"/>
                </a:xfrm>
                <a:prstGeom prst="ellipse">
                  <a:avLst/>
                </a:prstGeom>
                <a:gradFill flip="none" rotWithShape="1">
                  <a:gsLst>
                    <a:gs pos="94000">
                      <a:schemeClr val="tx1"/>
                    </a:gs>
                    <a:gs pos="0">
                      <a:srgbClr val="FFFF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482" name="Elipse 481"/>
                <p:cNvSpPr>
                  <a:spLocks noChangeAspect="1"/>
                </p:cNvSpPr>
                <p:nvPr/>
              </p:nvSpPr>
              <p:spPr>
                <a:xfrm>
                  <a:off x="3294561" y="332023"/>
                  <a:ext cx="340229" cy="342043"/>
                </a:xfrm>
                <a:prstGeom prst="ellipse">
                  <a:avLst/>
                </a:prstGeom>
                <a:solidFill>
                  <a:schemeClr val="bg2"/>
                </a:soli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716" name="Conector recto de flecha 715"/>
                <p:cNvCxnSpPr/>
                <p:nvPr/>
              </p:nvCxnSpPr>
              <p:spPr>
                <a:xfrm flipV="1">
                  <a:off x="1894775" y="719618"/>
                  <a:ext cx="1194534" cy="565622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" name="Agrupar 68"/>
              <p:cNvGrpSpPr/>
              <p:nvPr/>
            </p:nvGrpSpPr>
            <p:grpSpPr>
              <a:xfrm>
                <a:off x="114599" y="2390687"/>
                <a:ext cx="7834462" cy="1884348"/>
                <a:chOff x="240194" y="2508635"/>
                <a:chExt cx="7898476" cy="1884348"/>
              </a:xfrm>
            </p:grpSpPr>
            <p:sp>
              <p:nvSpPr>
                <p:cNvPr id="263" name="CuadroTexto 262"/>
                <p:cNvSpPr txBox="1"/>
                <p:nvPr/>
              </p:nvSpPr>
              <p:spPr>
                <a:xfrm>
                  <a:off x="1595635" y="2704310"/>
                  <a:ext cx="18466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rmAutofit fontScale="55000" lnSpcReduction="20000"/>
                </a:bodyPr>
                <a:lstStyle/>
                <a:p>
                  <a:endParaRPr lang="es-ES" dirty="0"/>
                </a:p>
              </p:txBody>
            </p:sp>
            <p:sp>
              <p:nvSpPr>
                <p:cNvPr id="484" name="CuadroTexto 483"/>
                <p:cNvSpPr txBox="1"/>
                <p:nvPr/>
              </p:nvSpPr>
              <p:spPr>
                <a:xfrm>
                  <a:off x="5786039" y="3080767"/>
                  <a:ext cx="228861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55000" lnSpcReduction="20000"/>
                </a:bodyPr>
                <a:lstStyle/>
                <a:p>
                  <a:pPr algn="ctr"/>
                  <a:r>
                    <a:rPr lang="es-ES_tradnl" b="1" dirty="0">
                      <a:latin typeface="Times New Roman"/>
                      <a:cs typeface="Times New Roman"/>
                    </a:rPr>
                    <a:t>Desintegración </a:t>
                  </a:r>
                  <a:r>
                    <a:rPr lang="es-ES_tradnl" b="1" dirty="0" smtClean="0">
                      <a:latin typeface="Symbol" charset="2"/>
                      <a:cs typeface="Symbol" charset="2"/>
                    </a:rPr>
                    <a:t>b</a:t>
                  </a:r>
                  <a:r>
                    <a:rPr lang="es-ES_tradnl" b="1" baseline="30000" dirty="0" smtClean="0">
                      <a:latin typeface="Symbol" charset="2"/>
                      <a:cs typeface="Symbol" charset="2"/>
                    </a:rPr>
                    <a:t>-</a:t>
                  </a:r>
                  <a:endParaRPr lang="es-ES_tradnl" b="1" baseline="30000" dirty="0">
                    <a:latin typeface="Symbol" charset="2"/>
                    <a:cs typeface="Symbol" charset="2"/>
                  </a:endParaRPr>
                </a:p>
              </p:txBody>
            </p:sp>
            <p:sp>
              <p:nvSpPr>
                <p:cNvPr id="486" name="CuadroTexto 485"/>
                <p:cNvSpPr txBox="1"/>
                <p:nvPr/>
              </p:nvSpPr>
              <p:spPr>
                <a:xfrm>
                  <a:off x="240194" y="3746652"/>
                  <a:ext cx="170572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62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berilio-11</a:t>
                  </a:r>
                </a:p>
                <a:p>
                  <a:pPr algn="ctr"/>
                  <a:r>
                    <a:rPr lang="es-ES_tradnl" sz="1100" b="1" dirty="0">
                      <a:latin typeface="Times New Roman"/>
                      <a:cs typeface="Times New Roman"/>
                    </a:rPr>
                    <a:t>4</a:t>
                  </a:r>
                  <a:r>
                    <a:rPr lang="es-ES_tradnl" sz="1100" b="1" dirty="0" smtClean="0">
                      <a:latin typeface="Times New Roman"/>
                      <a:cs typeface="Times New Roman"/>
                    </a:rPr>
                    <a:t> protones</a:t>
                  </a:r>
                </a:p>
                <a:p>
                  <a:pPr algn="ctr"/>
                  <a:r>
                    <a:rPr lang="es-ES_tradnl" sz="1100" b="1" dirty="0">
                      <a:latin typeface="Times New Roman"/>
                      <a:cs typeface="Times New Roman"/>
                    </a:rPr>
                    <a:t>7</a:t>
                  </a:r>
                  <a:r>
                    <a:rPr lang="es-ES_tradnl" sz="1100" b="1" dirty="0" smtClean="0">
                      <a:latin typeface="Times New Roman"/>
                      <a:cs typeface="Times New Roman"/>
                    </a:rPr>
                    <a:t> neutrones</a:t>
                  </a:r>
                  <a:endParaRPr lang="es-ES_tradnl" sz="1100" b="1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488" name="CuadroTexto 487"/>
                <p:cNvSpPr txBox="1"/>
                <p:nvPr/>
              </p:nvSpPr>
              <p:spPr>
                <a:xfrm>
                  <a:off x="4406518" y="3400961"/>
                  <a:ext cx="119713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62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boro-11</a:t>
                  </a:r>
                </a:p>
                <a:p>
                  <a:pPr lvl="0" algn="ctr"/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5</a:t>
                  </a:r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 </a:t>
                  </a:r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protones</a:t>
                  </a:r>
                </a:p>
                <a:p>
                  <a:pPr lvl="0" algn="ctr"/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6</a:t>
                  </a:r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 neutrones</a:t>
                  </a:r>
                  <a:endParaRPr lang="es-ES_tradnl" sz="1100" b="1" dirty="0">
                    <a:solidFill>
                      <a:prstClr val="black"/>
                    </a:solidFill>
                    <a:latin typeface="Times New Roman"/>
                    <a:cs typeface="Times New Roman"/>
                  </a:endParaRPr>
                </a:p>
              </p:txBody>
            </p:sp>
            <p:grpSp>
              <p:nvGrpSpPr>
                <p:cNvPr id="490" name="Agrupar 489"/>
                <p:cNvGrpSpPr/>
                <p:nvPr/>
              </p:nvGrpSpPr>
              <p:grpSpPr>
                <a:xfrm>
                  <a:off x="631729" y="2844195"/>
                  <a:ext cx="910981" cy="909303"/>
                  <a:chOff x="566966" y="1386192"/>
                  <a:chExt cx="910981" cy="909303"/>
                </a:xfrm>
              </p:grpSpPr>
              <p:sp>
                <p:nvSpPr>
                  <p:cNvPr id="528" name="Elipse 527"/>
                  <p:cNvSpPr>
                    <a:spLocks noChangeAspect="1"/>
                  </p:cNvSpPr>
                  <p:nvPr/>
                </p:nvSpPr>
                <p:spPr>
                  <a:xfrm>
                    <a:off x="809750" y="166126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29" name="Elipse 528"/>
                  <p:cNvSpPr>
                    <a:spLocks noChangeAspect="1"/>
                  </p:cNvSpPr>
                  <p:nvPr/>
                </p:nvSpPr>
                <p:spPr>
                  <a:xfrm>
                    <a:off x="1119128" y="1585073"/>
                    <a:ext cx="325969" cy="327708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30" name="Elipse 529"/>
                  <p:cNvSpPr>
                    <a:spLocks noChangeAspect="1"/>
                  </p:cNvSpPr>
                  <p:nvPr/>
                </p:nvSpPr>
                <p:spPr>
                  <a:xfrm>
                    <a:off x="619276" y="1752487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33" name="Elipse 532"/>
                  <p:cNvSpPr>
                    <a:spLocks noChangeAspect="1"/>
                  </p:cNvSpPr>
                  <p:nvPr/>
                </p:nvSpPr>
                <p:spPr>
                  <a:xfrm>
                    <a:off x="1137718" y="188366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34" name="Elipse 533"/>
                  <p:cNvSpPr>
                    <a:spLocks noChangeAspect="1"/>
                  </p:cNvSpPr>
                  <p:nvPr/>
                </p:nvSpPr>
                <p:spPr>
                  <a:xfrm>
                    <a:off x="798343" y="148970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36" name="Elipse 535"/>
                  <p:cNvSpPr>
                    <a:spLocks noChangeAspect="1"/>
                  </p:cNvSpPr>
                  <p:nvPr/>
                </p:nvSpPr>
                <p:spPr>
                  <a:xfrm>
                    <a:off x="87747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39" name="Elipse 538"/>
                  <p:cNvSpPr>
                    <a:spLocks noChangeAspect="1"/>
                  </p:cNvSpPr>
                  <p:nvPr/>
                </p:nvSpPr>
                <p:spPr>
                  <a:xfrm>
                    <a:off x="794207" y="1386192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42" name="Elipse 541"/>
                  <p:cNvSpPr>
                    <a:spLocks noChangeAspect="1"/>
                  </p:cNvSpPr>
                  <p:nvPr/>
                </p:nvSpPr>
                <p:spPr>
                  <a:xfrm>
                    <a:off x="645181" y="1931584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44" name="Elipse 543"/>
                  <p:cNvSpPr>
                    <a:spLocks noChangeAspect="1"/>
                  </p:cNvSpPr>
                  <p:nvPr/>
                </p:nvSpPr>
                <p:spPr>
                  <a:xfrm>
                    <a:off x="756083" y="153884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46" name="Elipse 545"/>
                  <p:cNvSpPr>
                    <a:spLocks noChangeAspect="1"/>
                  </p:cNvSpPr>
                  <p:nvPr/>
                </p:nvSpPr>
                <p:spPr>
                  <a:xfrm>
                    <a:off x="625725" y="1472184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52" name="Elipse 551"/>
                  <p:cNvSpPr>
                    <a:spLocks noChangeAspect="1"/>
                  </p:cNvSpPr>
                  <p:nvPr/>
                </p:nvSpPr>
                <p:spPr>
                  <a:xfrm>
                    <a:off x="566966" y="1737088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55" name="Elipse 554"/>
                  <p:cNvSpPr>
                    <a:spLocks noChangeAspect="1"/>
                  </p:cNvSpPr>
                  <p:nvPr/>
                </p:nvSpPr>
                <p:spPr>
                  <a:xfrm>
                    <a:off x="800236" y="162930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56" name="Elipse 555"/>
                  <p:cNvSpPr>
                    <a:spLocks noChangeAspect="1"/>
                  </p:cNvSpPr>
                  <p:nvPr/>
                </p:nvSpPr>
                <p:spPr>
                  <a:xfrm>
                    <a:off x="967445" y="183746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557" name="Elipse 556"/>
                  <p:cNvSpPr>
                    <a:spLocks noChangeAspect="1"/>
                  </p:cNvSpPr>
                  <p:nvPr/>
                </p:nvSpPr>
                <p:spPr>
                  <a:xfrm>
                    <a:off x="1028425" y="145023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cxnSp>
              <p:nvCxnSpPr>
                <p:cNvPr id="491" name="Conector recto de flecha 490"/>
                <p:cNvCxnSpPr/>
                <p:nvPr/>
              </p:nvCxnSpPr>
              <p:spPr>
                <a:xfrm>
                  <a:off x="1894775" y="3411439"/>
                  <a:ext cx="1391755" cy="391181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stealth" w="lg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1" name="CuadroTexto 710"/>
                <p:cNvSpPr txBox="1"/>
                <p:nvPr/>
              </p:nvSpPr>
              <p:spPr>
                <a:xfrm>
                  <a:off x="3496828" y="2779528"/>
                  <a:ext cx="79722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47500" lnSpcReduction="20000"/>
                </a:bodyPr>
                <a:lstStyle/>
                <a:p>
                  <a:r>
                    <a:rPr lang="es-ES_tradnl" sz="1400" dirty="0" smtClean="0">
                      <a:latin typeface="Times New Roman"/>
                      <a:cs typeface="Times New Roman"/>
                    </a:rPr>
                    <a:t>electrón</a:t>
                  </a:r>
                  <a:endParaRPr lang="es-ES_tradnl" sz="2000" baseline="30000" dirty="0" smtClean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713" name="CuadroTexto 712"/>
                <p:cNvSpPr txBox="1"/>
                <p:nvPr/>
              </p:nvSpPr>
              <p:spPr>
                <a:xfrm>
                  <a:off x="2629234" y="2508635"/>
                  <a:ext cx="10586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47500" lnSpcReduction="20000"/>
                </a:bodyPr>
                <a:lstStyle/>
                <a:p>
                  <a:r>
                    <a:rPr lang="es-ES_tradnl" sz="1400" dirty="0" smtClean="0">
                      <a:latin typeface="Times New Roman"/>
                      <a:cs typeface="Times New Roman"/>
                    </a:rPr>
                    <a:t>antineutrino</a:t>
                  </a:r>
                  <a:endParaRPr lang="es-ES_tradnl" sz="2000" baseline="30000" dirty="0" smtClean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714" name="Elipse 713"/>
                <p:cNvSpPr>
                  <a:spLocks noChangeAspect="1"/>
                </p:cNvSpPr>
                <p:nvPr/>
              </p:nvSpPr>
              <p:spPr>
                <a:xfrm>
                  <a:off x="3359694" y="2885924"/>
                  <a:ext cx="138821" cy="13955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rgbClr val="FFFFFF"/>
                    </a:gs>
                  </a:gsLst>
                  <a:lin ang="5400000" scaled="0"/>
                  <a:tileRect/>
                </a:gra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715" name="Elipse 714"/>
                <p:cNvSpPr>
                  <a:spLocks noChangeAspect="1"/>
                </p:cNvSpPr>
                <p:nvPr/>
              </p:nvSpPr>
              <p:spPr>
                <a:xfrm>
                  <a:off x="2574147" y="2702637"/>
                  <a:ext cx="108873" cy="109454"/>
                </a:xfrm>
                <a:prstGeom prst="ellipse">
                  <a:avLst/>
                </a:prstGeom>
                <a:solidFill>
                  <a:schemeClr val="bg2"/>
                </a:soli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grpSp>
              <p:nvGrpSpPr>
                <p:cNvPr id="717" name="Agrupar 716"/>
                <p:cNvGrpSpPr/>
                <p:nvPr/>
              </p:nvGrpSpPr>
              <p:grpSpPr>
                <a:xfrm>
                  <a:off x="3530556" y="3297448"/>
                  <a:ext cx="910981" cy="909303"/>
                  <a:chOff x="566966" y="1386192"/>
                  <a:chExt cx="910981" cy="909303"/>
                </a:xfrm>
              </p:grpSpPr>
              <p:sp>
                <p:nvSpPr>
                  <p:cNvPr id="718" name="Elipse 717"/>
                  <p:cNvSpPr>
                    <a:spLocks noChangeAspect="1"/>
                  </p:cNvSpPr>
                  <p:nvPr/>
                </p:nvSpPr>
                <p:spPr>
                  <a:xfrm>
                    <a:off x="809750" y="166126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0" name="Elipse 719"/>
                  <p:cNvSpPr>
                    <a:spLocks noChangeAspect="1"/>
                  </p:cNvSpPr>
                  <p:nvPr/>
                </p:nvSpPr>
                <p:spPr>
                  <a:xfrm>
                    <a:off x="619276" y="1752487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1" name="Elipse 720"/>
                  <p:cNvSpPr>
                    <a:spLocks noChangeAspect="1"/>
                  </p:cNvSpPr>
                  <p:nvPr/>
                </p:nvSpPr>
                <p:spPr>
                  <a:xfrm>
                    <a:off x="1137718" y="188366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2" name="Elipse 721"/>
                  <p:cNvSpPr>
                    <a:spLocks noChangeAspect="1"/>
                  </p:cNvSpPr>
                  <p:nvPr/>
                </p:nvSpPr>
                <p:spPr>
                  <a:xfrm>
                    <a:off x="798343" y="148970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3" name="Elipse 722"/>
                  <p:cNvSpPr>
                    <a:spLocks noChangeAspect="1"/>
                  </p:cNvSpPr>
                  <p:nvPr/>
                </p:nvSpPr>
                <p:spPr>
                  <a:xfrm>
                    <a:off x="87747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4" name="Elipse 723"/>
                  <p:cNvSpPr>
                    <a:spLocks noChangeAspect="1"/>
                  </p:cNvSpPr>
                  <p:nvPr/>
                </p:nvSpPr>
                <p:spPr>
                  <a:xfrm>
                    <a:off x="794207" y="1386192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5" name="Elipse 724"/>
                  <p:cNvSpPr>
                    <a:spLocks noChangeAspect="1"/>
                  </p:cNvSpPr>
                  <p:nvPr/>
                </p:nvSpPr>
                <p:spPr>
                  <a:xfrm>
                    <a:off x="645181" y="1931584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6" name="Elipse 725"/>
                  <p:cNvSpPr>
                    <a:spLocks noChangeAspect="1"/>
                  </p:cNvSpPr>
                  <p:nvPr/>
                </p:nvSpPr>
                <p:spPr>
                  <a:xfrm>
                    <a:off x="756083" y="153884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7" name="Elipse 726"/>
                  <p:cNvSpPr>
                    <a:spLocks noChangeAspect="1"/>
                  </p:cNvSpPr>
                  <p:nvPr/>
                </p:nvSpPr>
                <p:spPr>
                  <a:xfrm>
                    <a:off x="625725" y="1472184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8" name="Elipse 727"/>
                  <p:cNvSpPr>
                    <a:spLocks noChangeAspect="1"/>
                  </p:cNvSpPr>
                  <p:nvPr/>
                </p:nvSpPr>
                <p:spPr>
                  <a:xfrm>
                    <a:off x="566966" y="1737088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29" name="Elipse 728"/>
                  <p:cNvSpPr>
                    <a:spLocks noChangeAspect="1"/>
                  </p:cNvSpPr>
                  <p:nvPr/>
                </p:nvSpPr>
                <p:spPr>
                  <a:xfrm>
                    <a:off x="800236" y="162930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30" name="Elipse 729"/>
                  <p:cNvSpPr>
                    <a:spLocks noChangeAspect="1"/>
                  </p:cNvSpPr>
                  <p:nvPr/>
                </p:nvSpPr>
                <p:spPr>
                  <a:xfrm>
                    <a:off x="967445" y="183746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sp>
              <p:nvSpPr>
                <p:cNvPr id="733" name="Elipse 732"/>
                <p:cNvSpPr>
                  <a:spLocks noChangeAspect="1"/>
                </p:cNvSpPr>
                <p:nvPr/>
              </p:nvSpPr>
              <p:spPr>
                <a:xfrm>
                  <a:off x="4111728" y="3468415"/>
                  <a:ext cx="350319" cy="352188"/>
                </a:xfrm>
                <a:prstGeom prst="ellipse">
                  <a:avLst/>
                </a:prstGeom>
                <a:gradFill flip="none" rotWithShape="1">
                  <a:gsLst>
                    <a:gs pos="94000">
                      <a:schemeClr val="tx1"/>
                    </a:gs>
                    <a:gs pos="0">
                      <a:srgbClr val="FFFF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734" name="Elipse 733"/>
                <p:cNvSpPr>
                  <a:spLocks noChangeAspect="1"/>
                </p:cNvSpPr>
                <p:nvPr/>
              </p:nvSpPr>
              <p:spPr>
                <a:xfrm>
                  <a:off x="4013660" y="3357319"/>
                  <a:ext cx="340229" cy="342043"/>
                </a:xfrm>
                <a:prstGeom prst="ellipse">
                  <a:avLst/>
                </a:prstGeom>
                <a:gradFill flip="none" rotWithShape="1">
                  <a:gsLst>
                    <a:gs pos="94000">
                      <a:schemeClr val="tx1"/>
                    </a:gs>
                    <a:gs pos="0">
                      <a:srgbClr val="FFFFFF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735" name="Conector recto de flecha 734"/>
                <p:cNvCxnSpPr/>
                <p:nvPr/>
              </p:nvCxnSpPr>
              <p:spPr>
                <a:xfrm flipV="1">
                  <a:off x="1891919" y="2996846"/>
                  <a:ext cx="1394611" cy="414610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6" name="Conector recto de flecha 735"/>
                <p:cNvCxnSpPr/>
                <p:nvPr/>
              </p:nvCxnSpPr>
              <p:spPr>
                <a:xfrm flipV="1">
                  <a:off x="1894775" y="2844196"/>
                  <a:ext cx="679372" cy="567259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45" name="Agrupar 44"/>
                <p:cNvGrpSpPr/>
                <p:nvPr/>
              </p:nvGrpSpPr>
              <p:grpSpPr>
                <a:xfrm>
                  <a:off x="5906505" y="3444425"/>
                  <a:ext cx="2232165" cy="425678"/>
                  <a:chOff x="5906505" y="3512486"/>
                  <a:chExt cx="2232165" cy="425678"/>
                </a:xfrm>
              </p:grpSpPr>
              <p:sp>
                <p:nvSpPr>
                  <p:cNvPr id="495" name="CuadroTexto 494"/>
                  <p:cNvSpPr txBox="1"/>
                  <p:nvPr/>
                </p:nvSpPr>
                <p:spPr>
                  <a:xfrm>
                    <a:off x="5906505" y="3568832"/>
                    <a:ext cx="2232165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rmAutofit fontScale="55000" lnSpcReduction="20000"/>
                  </a:bodyPr>
                  <a:lstStyle/>
                  <a:p>
                    <a:r>
                      <a:rPr lang="es-ES" baseline="30000" dirty="0" smtClean="0">
                        <a:latin typeface="Times New Roman"/>
                        <a:cs typeface="Times New Roman"/>
                      </a:rPr>
                      <a:t>11</a:t>
                    </a:r>
                    <a:r>
                      <a:rPr lang="es-ES" dirty="0" smtClean="0">
                        <a:latin typeface="Times New Roman"/>
                        <a:cs typeface="Times New Roman"/>
                      </a:rPr>
                      <a:t>Be </a:t>
                    </a:r>
                    <a:r>
                      <a:rPr lang="es-ES" dirty="0">
                        <a:sym typeface="Symbol"/>
                      </a:rPr>
                      <a:t></a:t>
                    </a:r>
                    <a:r>
                      <a:rPr lang="es-ES" dirty="0"/>
                      <a:t> </a:t>
                    </a:r>
                    <a:r>
                      <a:rPr lang="es-ES" baseline="30000" dirty="0" smtClean="0">
                        <a:latin typeface="Times New Roman"/>
                        <a:cs typeface="Times New Roman"/>
                      </a:rPr>
                      <a:t>11</a:t>
                    </a:r>
                    <a:r>
                      <a:rPr lang="es-ES" dirty="0" smtClean="0">
                        <a:latin typeface="Times New Roman"/>
                        <a:cs typeface="Times New Roman"/>
                      </a:rPr>
                      <a:t>B + e</a:t>
                    </a:r>
                    <a:r>
                      <a:rPr lang="es-ES" sz="2400" baseline="30000" dirty="0" smtClean="0">
                        <a:latin typeface="Times New Roman"/>
                        <a:cs typeface="Times New Roman"/>
                      </a:rPr>
                      <a:t>-</a:t>
                    </a:r>
                    <a:r>
                      <a:rPr lang="es-ES" baseline="30000" dirty="0" smtClean="0">
                        <a:latin typeface="Times New Roman"/>
                        <a:cs typeface="Times New Roman"/>
                      </a:rPr>
                      <a:t> </a:t>
                    </a:r>
                    <a:r>
                      <a:rPr lang="es-ES" dirty="0" smtClean="0">
                        <a:latin typeface="Times New Roman"/>
                        <a:cs typeface="Times New Roman"/>
                      </a:rPr>
                      <a:t>+ </a:t>
                    </a:r>
                    <a:r>
                      <a:rPr lang="es-ES" dirty="0" smtClean="0">
                        <a:latin typeface="Symbol" charset="2"/>
                        <a:cs typeface="Symbol" charset="2"/>
                      </a:rPr>
                      <a:t>n</a:t>
                    </a:r>
                    <a:r>
                      <a:rPr lang="es-ES" dirty="0" smtClean="0">
                        <a:latin typeface="Times New Roman"/>
                        <a:cs typeface="Times New Roman"/>
                      </a:rPr>
                      <a:t> </a:t>
                    </a:r>
                    <a:endParaRPr lang="es-ES" dirty="0">
                      <a:latin typeface="Times New Roman"/>
                      <a:cs typeface="Times New Roman"/>
                    </a:endParaRPr>
                  </a:p>
                </p:txBody>
              </p:sp>
              <p:sp>
                <p:nvSpPr>
                  <p:cNvPr id="27" name="Rectángulo 26"/>
                  <p:cNvSpPr/>
                  <p:nvPr/>
                </p:nvSpPr>
                <p:spPr>
                  <a:xfrm>
                    <a:off x="7505927" y="3512486"/>
                    <a:ext cx="204865" cy="369331"/>
                  </a:xfrm>
                  <a:prstGeom prst="rect">
                    <a:avLst/>
                  </a:prstGeom>
                </p:spPr>
                <p:txBody>
                  <a:bodyPr wrap="square">
                    <a:normAutofit fontScale="55000" lnSpcReduction="20000"/>
                  </a:bodyPr>
                  <a:lstStyle/>
                  <a:p>
                    <a:r>
                      <a:rPr lang="es-ES_tradnl" b="1" dirty="0">
                        <a:latin typeface="Symbol" charset="2"/>
                        <a:cs typeface="Symbol" charset="2"/>
                      </a:rPr>
                      <a:t>-</a:t>
                    </a:r>
                    <a:endParaRPr lang="es-ES" dirty="0"/>
                  </a:p>
                </p:txBody>
              </p:sp>
            </p:grpSp>
          </p:grpSp>
          <p:grpSp>
            <p:nvGrpSpPr>
              <p:cNvPr id="72" name="Agrupar 71"/>
              <p:cNvGrpSpPr/>
              <p:nvPr/>
            </p:nvGrpSpPr>
            <p:grpSpPr>
              <a:xfrm>
                <a:off x="103073" y="4142455"/>
                <a:ext cx="7831402" cy="2062245"/>
                <a:chOff x="187268" y="4203818"/>
                <a:chExt cx="7873358" cy="2062245"/>
              </a:xfrm>
            </p:grpSpPr>
            <p:sp>
              <p:nvSpPr>
                <p:cNvPr id="489" name="CuadroTexto 488"/>
                <p:cNvSpPr txBox="1"/>
                <p:nvPr/>
              </p:nvSpPr>
              <p:spPr>
                <a:xfrm>
                  <a:off x="1951392" y="5806744"/>
                  <a:ext cx="18466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rmAutofit fontScale="55000" lnSpcReduction="20000"/>
                </a:bodyPr>
                <a:lstStyle/>
                <a:p>
                  <a:endParaRPr lang="es-ES" dirty="0"/>
                </a:p>
              </p:txBody>
            </p:sp>
            <p:sp>
              <p:nvSpPr>
                <p:cNvPr id="738" name="CuadroTexto 737"/>
                <p:cNvSpPr txBox="1"/>
                <p:nvPr/>
              </p:nvSpPr>
              <p:spPr>
                <a:xfrm>
                  <a:off x="5772009" y="4804246"/>
                  <a:ext cx="228861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55000" lnSpcReduction="20000"/>
                </a:bodyPr>
                <a:lstStyle/>
                <a:p>
                  <a:pPr algn="ctr"/>
                  <a:r>
                    <a:rPr lang="es-ES_tradnl" b="1" dirty="0">
                      <a:latin typeface="Times New Roman"/>
                      <a:cs typeface="Times New Roman"/>
                    </a:rPr>
                    <a:t>Desintegración </a:t>
                  </a:r>
                  <a:r>
                    <a:rPr lang="es-ES_tradnl" b="1" dirty="0" smtClean="0">
                      <a:latin typeface="Symbol" charset="2"/>
                      <a:cs typeface="Symbol" charset="2"/>
                    </a:rPr>
                    <a:t>b</a:t>
                  </a:r>
                  <a:r>
                    <a:rPr lang="es-ES_tradnl" b="1" baseline="30000" dirty="0" smtClean="0">
                      <a:latin typeface="Symbol" charset="2"/>
                      <a:cs typeface="Symbol" charset="2"/>
                    </a:rPr>
                    <a:t>+</a:t>
                  </a:r>
                  <a:endParaRPr lang="es-ES_tradnl" b="1" baseline="30000" dirty="0">
                    <a:latin typeface="Symbol" charset="2"/>
                    <a:cs typeface="Symbol" charset="2"/>
                  </a:endParaRPr>
                </a:p>
              </p:txBody>
            </p:sp>
            <p:sp>
              <p:nvSpPr>
                <p:cNvPr id="739" name="CuadroTexto 738"/>
                <p:cNvSpPr txBox="1"/>
                <p:nvPr/>
              </p:nvSpPr>
              <p:spPr>
                <a:xfrm>
                  <a:off x="187268" y="5619732"/>
                  <a:ext cx="170572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62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carbono-11</a:t>
                  </a:r>
                </a:p>
                <a:p>
                  <a:pPr algn="ctr"/>
                  <a:r>
                    <a:rPr lang="es-ES_tradnl" sz="1100" b="1" dirty="0" smtClean="0">
                      <a:latin typeface="Times New Roman"/>
                      <a:cs typeface="Times New Roman"/>
                    </a:rPr>
                    <a:t>6 protones</a:t>
                  </a:r>
                </a:p>
                <a:p>
                  <a:pPr algn="ctr"/>
                  <a:r>
                    <a:rPr lang="es-ES_tradnl" sz="1100" b="1" dirty="0" smtClean="0">
                      <a:latin typeface="Times New Roman"/>
                      <a:cs typeface="Times New Roman"/>
                    </a:rPr>
                    <a:t>5 neutrones</a:t>
                  </a:r>
                  <a:endParaRPr lang="es-ES_tradnl" sz="1100" b="1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740" name="CuadroTexto 739"/>
                <p:cNvSpPr txBox="1"/>
                <p:nvPr/>
              </p:nvSpPr>
              <p:spPr>
                <a:xfrm>
                  <a:off x="4396475" y="5201471"/>
                  <a:ext cx="119713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62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boro-11</a:t>
                  </a:r>
                </a:p>
                <a:p>
                  <a:pPr lvl="0" algn="ctr"/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5</a:t>
                  </a:r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 </a:t>
                  </a:r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protones</a:t>
                  </a:r>
                </a:p>
                <a:p>
                  <a:pPr lvl="0" algn="ctr"/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6</a:t>
                  </a:r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 neutrones</a:t>
                  </a:r>
                  <a:endParaRPr lang="es-ES_tradnl" sz="1100" b="1" dirty="0">
                    <a:solidFill>
                      <a:prstClr val="black"/>
                    </a:solidFill>
                    <a:latin typeface="Times New Roman"/>
                    <a:cs typeface="Times New Roman"/>
                  </a:endParaRPr>
                </a:p>
              </p:txBody>
            </p:sp>
            <p:cxnSp>
              <p:nvCxnSpPr>
                <p:cNvPr id="742" name="Conector recto de flecha 741"/>
                <p:cNvCxnSpPr/>
                <p:nvPr/>
              </p:nvCxnSpPr>
              <p:spPr>
                <a:xfrm>
                  <a:off x="1936879" y="5235094"/>
                  <a:ext cx="1347639" cy="269245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stealth" w="lg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3" name="CuadroTexto 742"/>
                <p:cNvSpPr txBox="1"/>
                <p:nvPr/>
              </p:nvSpPr>
              <p:spPr>
                <a:xfrm>
                  <a:off x="5934551" y="5224184"/>
                  <a:ext cx="1908095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rmAutofit fontScale="55000" lnSpcReduction="20000"/>
                </a:bodyPr>
                <a:lstStyle/>
                <a:p>
                  <a:r>
                    <a:rPr lang="es-ES" baseline="30000" dirty="0" smtClean="0">
                      <a:latin typeface="Times New Roman"/>
                      <a:cs typeface="Times New Roman"/>
                    </a:rPr>
                    <a:t>11</a:t>
                  </a:r>
                  <a:r>
                    <a:rPr lang="es-ES" dirty="0">
                      <a:latin typeface="Times New Roman"/>
                      <a:cs typeface="Times New Roman"/>
                    </a:rPr>
                    <a:t>C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 </a:t>
                  </a:r>
                  <a:r>
                    <a:rPr lang="es-ES" dirty="0">
                      <a:sym typeface="Symbol"/>
                    </a:rPr>
                    <a:t></a:t>
                  </a:r>
                  <a:r>
                    <a:rPr lang="es-ES" dirty="0"/>
                    <a:t> </a:t>
                  </a:r>
                  <a:r>
                    <a:rPr lang="es-ES" baseline="30000" dirty="0" smtClean="0">
                      <a:latin typeface="Times New Roman"/>
                      <a:cs typeface="Times New Roman"/>
                    </a:rPr>
                    <a:t>11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B + e</a:t>
                  </a:r>
                  <a:r>
                    <a:rPr lang="es-ES" baseline="30000" dirty="0">
                      <a:latin typeface="Times New Roman"/>
                      <a:cs typeface="Times New Roman"/>
                    </a:rPr>
                    <a:t>+</a:t>
                  </a:r>
                  <a:r>
                    <a:rPr lang="es-ES" baseline="30000" dirty="0" smtClean="0">
                      <a:latin typeface="Times New Roman"/>
                      <a:cs typeface="Times New Roman"/>
                    </a:rPr>
                    <a:t> 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+ </a:t>
                  </a:r>
                  <a:r>
                    <a:rPr lang="es-ES" dirty="0" smtClean="0">
                      <a:latin typeface="Symbol" charset="2"/>
                      <a:cs typeface="Symbol" charset="2"/>
                    </a:rPr>
                    <a:t>n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 </a:t>
                  </a:r>
                  <a:endParaRPr lang="es-ES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744" name="CuadroTexto 743"/>
                <p:cNvSpPr txBox="1"/>
                <p:nvPr/>
              </p:nvSpPr>
              <p:spPr>
                <a:xfrm>
                  <a:off x="3559611" y="4440775"/>
                  <a:ext cx="84931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47500" lnSpcReduction="20000"/>
                </a:bodyPr>
                <a:lstStyle/>
                <a:p>
                  <a:r>
                    <a:rPr lang="es-ES_tradnl" sz="1400" dirty="0" smtClean="0">
                      <a:latin typeface="Times New Roman"/>
                      <a:cs typeface="Times New Roman"/>
                    </a:rPr>
                    <a:t>positrón</a:t>
                  </a:r>
                  <a:endParaRPr lang="es-ES_tradnl" baseline="30000" dirty="0" smtClean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745" name="CuadroTexto 744"/>
                <p:cNvSpPr txBox="1"/>
                <p:nvPr/>
              </p:nvSpPr>
              <p:spPr>
                <a:xfrm>
                  <a:off x="2669632" y="4203818"/>
                  <a:ext cx="101197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47500" lnSpcReduction="20000"/>
                </a:bodyPr>
                <a:lstStyle/>
                <a:p>
                  <a:r>
                    <a:rPr lang="es-ES_tradnl" sz="1400" dirty="0" smtClean="0">
                      <a:latin typeface="Times New Roman"/>
                      <a:cs typeface="Times New Roman"/>
                    </a:rPr>
                    <a:t>neutrino</a:t>
                  </a:r>
                  <a:endParaRPr lang="es-ES_tradnl" baseline="30000" dirty="0" smtClean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746" name="Elipse 745"/>
                <p:cNvSpPr>
                  <a:spLocks noChangeAspect="1"/>
                </p:cNvSpPr>
                <p:nvPr/>
              </p:nvSpPr>
              <p:spPr>
                <a:xfrm>
                  <a:off x="3422478" y="4547171"/>
                  <a:ext cx="138821" cy="13955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rgbClr val="FFFFFF"/>
                    </a:gs>
                  </a:gsLst>
                  <a:lin ang="5400000" scaled="0"/>
                  <a:tileRect/>
                </a:gra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747" name="Elipse 746"/>
                <p:cNvSpPr>
                  <a:spLocks noChangeAspect="1"/>
                </p:cNvSpPr>
                <p:nvPr/>
              </p:nvSpPr>
              <p:spPr>
                <a:xfrm>
                  <a:off x="2619191" y="4386048"/>
                  <a:ext cx="118841" cy="109454"/>
                </a:xfrm>
                <a:prstGeom prst="ellipse">
                  <a:avLst/>
                </a:prstGeom>
                <a:solidFill>
                  <a:schemeClr val="bg2"/>
                </a:soli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751" name="Conector recto de flecha 750"/>
                <p:cNvCxnSpPr/>
                <p:nvPr/>
              </p:nvCxnSpPr>
              <p:spPr>
                <a:xfrm flipV="1">
                  <a:off x="1936879" y="4686725"/>
                  <a:ext cx="1347639" cy="553693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" name="Conector recto de flecha 751"/>
                <p:cNvCxnSpPr/>
                <p:nvPr/>
              </p:nvCxnSpPr>
              <p:spPr>
                <a:xfrm flipV="1">
                  <a:off x="1935874" y="4542783"/>
                  <a:ext cx="682116" cy="699332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9" name="Agrupar 28"/>
                <p:cNvGrpSpPr/>
                <p:nvPr/>
              </p:nvGrpSpPr>
              <p:grpSpPr>
                <a:xfrm>
                  <a:off x="600855" y="4655265"/>
                  <a:ext cx="910981" cy="909303"/>
                  <a:chOff x="610898" y="5008211"/>
                  <a:chExt cx="910981" cy="909303"/>
                </a:xfrm>
              </p:grpSpPr>
              <p:grpSp>
                <p:nvGrpSpPr>
                  <p:cNvPr id="741" name="Agrupar 740"/>
                  <p:cNvGrpSpPr/>
                  <p:nvPr/>
                </p:nvGrpSpPr>
                <p:grpSpPr>
                  <a:xfrm>
                    <a:off x="663208" y="5008211"/>
                    <a:ext cx="858671" cy="909303"/>
                    <a:chOff x="619276" y="1386192"/>
                    <a:chExt cx="858671" cy="909303"/>
                  </a:xfrm>
                </p:grpSpPr>
                <p:sp>
                  <p:nvSpPr>
                    <p:cNvPr id="766" name="Elipse 765"/>
                    <p:cNvSpPr>
                      <a:spLocks noChangeAspect="1"/>
                    </p:cNvSpPr>
                    <p:nvPr/>
                  </p:nvSpPr>
                  <p:spPr>
                    <a:xfrm>
                      <a:off x="809750" y="1661267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67" name="Elipse 766"/>
                    <p:cNvSpPr>
                      <a:spLocks noChangeAspect="1"/>
                    </p:cNvSpPr>
                    <p:nvPr/>
                  </p:nvSpPr>
                  <p:spPr>
                    <a:xfrm>
                      <a:off x="1119128" y="1585073"/>
                      <a:ext cx="325969" cy="327708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68" name="Elipse 767"/>
                    <p:cNvSpPr>
                      <a:spLocks noChangeAspect="1"/>
                    </p:cNvSpPr>
                    <p:nvPr/>
                  </p:nvSpPr>
                  <p:spPr>
                    <a:xfrm>
                      <a:off x="619276" y="1752487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69" name="Elipse 768"/>
                    <p:cNvSpPr>
                      <a:spLocks noChangeAspect="1"/>
                    </p:cNvSpPr>
                    <p:nvPr/>
                  </p:nvSpPr>
                  <p:spPr>
                    <a:xfrm>
                      <a:off x="1137718" y="1883667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70" name="Elipse 769"/>
                    <p:cNvSpPr>
                      <a:spLocks noChangeAspect="1"/>
                    </p:cNvSpPr>
                    <p:nvPr/>
                  </p:nvSpPr>
                  <p:spPr>
                    <a:xfrm>
                      <a:off x="798343" y="1489705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71" name="Elipse 770"/>
                    <p:cNvSpPr>
                      <a:spLocks noChangeAspect="1"/>
                    </p:cNvSpPr>
                    <p:nvPr/>
                  </p:nvSpPr>
                  <p:spPr>
                    <a:xfrm>
                      <a:off x="877473" y="1953452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72" name="Elipse 771"/>
                    <p:cNvSpPr>
                      <a:spLocks noChangeAspect="1"/>
                    </p:cNvSpPr>
                    <p:nvPr/>
                  </p:nvSpPr>
                  <p:spPr>
                    <a:xfrm>
                      <a:off x="794207" y="1386192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74" name="Elipse 773"/>
                    <p:cNvSpPr>
                      <a:spLocks noChangeAspect="1"/>
                    </p:cNvSpPr>
                    <p:nvPr/>
                  </p:nvSpPr>
                  <p:spPr>
                    <a:xfrm>
                      <a:off x="756083" y="1538843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75" name="Elipse 774"/>
                    <p:cNvSpPr>
                      <a:spLocks noChangeAspect="1"/>
                    </p:cNvSpPr>
                    <p:nvPr/>
                  </p:nvSpPr>
                  <p:spPr>
                    <a:xfrm>
                      <a:off x="625725" y="1472184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77" name="Elipse 776"/>
                    <p:cNvSpPr>
                      <a:spLocks noChangeAspect="1"/>
                    </p:cNvSpPr>
                    <p:nvPr/>
                  </p:nvSpPr>
                  <p:spPr>
                    <a:xfrm>
                      <a:off x="800236" y="1629302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78" name="Elipse 777"/>
                    <p:cNvSpPr>
                      <a:spLocks noChangeAspect="1"/>
                    </p:cNvSpPr>
                    <p:nvPr/>
                  </p:nvSpPr>
                  <p:spPr>
                    <a:xfrm>
                      <a:off x="967445" y="1837465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</p:grpSp>
              <p:sp>
                <p:nvSpPr>
                  <p:cNvPr id="780" name="Elipse 779"/>
                  <p:cNvSpPr>
                    <a:spLocks noChangeAspect="1"/>
                  </p:cNvSpPr>
                  <p:nvPr/>
                </p:nvSpPr>
                <p:spPr>
                  <a:xfrm>
                    <a:off x="1076864" y="507225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81" name="Elipse 780"/>
                  <p:cNvSpPr>
                    <a:spLocks noChangeAspect="1"/>
                  </p:cNvSpPr>
                  <p:nvPr/>
                </p:nvSpPr>
                <p:spPr>
                  <a:xfrm>
                    <a:off x="685141" y="5545527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82" name="Elipse 781"/>
                  <p:cNvSpPr>
                    <a:spLocks noChangeAspect="1"/>
                  </p:cNvSpPr>
                  <p:nvPr/>
                </p:nvSpPr>
                <p:spPr>
                  <a:xfrm>
                    <a:off x="610898" y="535910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grpSp>
              <p:nvGrpSpPr>
                <p:cNvPr id="783" name="Agrupar 782"/>
                <p:cNvGrpSpPr/>
                <p:nvPr/>
              </p:nvGrpSpPr>
              <p:grpSpPr>
                <a:xfrm>
                  <a:off x="3494605" y="5126961"/>
                  <a:ext cx="910981" cy="909303"/>
                  <a:chOff x="610898" y="5008211"/>
                  <a:chExt cx="910981" cy="909303"/>
                </a:xfrm>
              </p:grpSpPr>
              <p:grpSp>
                <p:nvGrpSpPr>
                  <p:cNvPr id="784" name="Agrupar 783"/>
                  <p:cNvGrpSpPr/>
                  <p:nvPr/>
                </p:nvGrpSpPr>
                <p:grpSpPr>
                  <a:xfrm>
                    <a:off x="663208" y="5008211"/>
                    <a:ext cx="858671" cy="909303"/>
                    <a:chOff x="619276" y="1386192"/>
                    <a:chExt cx="858671" cy="909303"/>
                  </a:xfrm>
                </p:grpSpPr>
                <p:sp>
                  <p:nvSpPr>
                    <p:cNvPr id="788" name="Elipse 787"/>
                    <p:cNvSpPr>
                      <a:spLocks noChangeAspect="1"/>
                    </p:cNvSpPr>
                    <p:nvPr/>
                  </p:nvSpPr>
                  <p:spPr>
                    <a:xfrm>
                      <a:off x="809750" y="1661267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89" name="Elipse 788"/>
                    <p:cNvSpPr>
                      <a:spLocks noChangeAspect="1"/>
                    </p:cNvSpPr>
                    <p:nvPr/>
                  </p:nvSpPr>
                  <p:spPr>
                    <a:xfrm>
                      <a:off x="1119128" y="1585073"/>
                      <a:ext cx="325969" cy="327708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90" name="Elipse 789"/>
                    <p:cNvSpPr>
                      <a:spLocks noChangeAspect="1"/>
                    </p:cNvSpPr>
                    <p:nvPr/>
                  </p:nvSpPr>
                  <p:spPr>
                    <a:xfrm>
                      <a:off x="619276" y="1752487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91" name="Elipse 790"/>
                    <p:cNvSpPr>
                      <a:spLocks noChangeAspect="1"/>
                    </p:cNvSpPr>
                    <p:nvPr/>
                  </p:nvSpPr>
                  <p:spPr>
                    <a:xfrm>
                      <a:off x="1137718" y="1883667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92" name="Elipse 791"/>
                    <p:cNvSpPr>
                      <a:spLocks noChangeAspect="1"/>
                    </p:cNvSpPr>
                    <p:nvPr/>
                  </p:nvSpPr>
                  <p:spPr>
                    <a:xfrm>
                      <a:off x="798343" y="1489705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93" name="Elipse 792"/>
                    <p:cNvSpPr>
                      <a:spLocks noChangeAspect="1"/>
                    </p:cNvSpPr>
                    <p:nvPr/>
                  </p:nvSpPr>
                  <p:spPr>
                    <a:xfrm>
                      <a:off x="877473" y="1953452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94" name="Elipse 793"/>
                    <p:cNvSpPr>
                      <a:spLocks noChangeAspect="1"/>
                    </p:cNvSpPr>
                    <p:nvPr/>
                  </p:nvSpPr>
                  <p:spPr>
                    <a:xfrm>
                      <a:off x="794207" y="1386192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95" name="Elipse 794"/>
                    <p:cNvSpPr>
                      <a:spLocks noChangeAspect="1"/>
                    </p:cNvSpPr>
                    <p:nvPr/>
                  </p:nvSpPr>
                  <p:spPr>
                    <a:xfrm>
                      <a:off x="756083" y="1538843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96" name="Elipse 795"/>
                    <p:cNvSpPr>
                      <a:spLocks noChangeAspect="1"/>
                    </p:cNvSpPr>
                    <p:nvPr/>
                  </p:nvSpPr>
                  <p:spPr>
                    <a:xfrm>
                      <a:off x="625725" y="1472184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97" name="Elipse 796"/>
                    <p:cNvSpPr>
                      <a:spLocks noChangeAspect="1"/>
                    </p:cNvSpPr>
                    <p:nvPr/>
                  </p:nvSpPr>
                  <p:spPr>
                    <a:xfrm>
                      <a:off x="800236" y="1629302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798" name="Elipse 797"/>
                    <p:cNvSpPr>
                      <a:spLocks noChangeAspect="1"/>
                    </p:cNvSpPr>
                    <p:nvPr/>
                  </p:nvSpPr>
                  <p:spPr>
                    <a:xfrm>
                      <a:off x="967445" y="1837465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</p:grpSp>
              <p:sp>
                <p:nvSpPr>
                  <p:cNvPr id="785" name="Elipse 784"/>
                  <p:cNvSpPr>
                    <a:spLocks noChangeAspect="1"/>
                  </p:cNvSpPr>
                  <p:nvPr/>
                </p:nvSpPr>
                <p:spPr>
                  <a:xfrm>
                    <a:off x="1076864" y="507225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86" name="Elipse 785"/>
                  <p:cNvSpPr>
                    <a:spLocks noChangeAspect="1"/>
                  </p:cNvSpPr>
                  <p:nvPr/>
                </p:nvSpPr>
                <p:spPr>
                  <a:xfrm>
                    <a:off x="685141" y="554552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87" name="Elipse 786"/>
                  <p:cNvSpPr>
                    <a:spLocks noChangeAspect="1"/>
                  </p:cNvSpPr>
                  <p:nvPr/>
                </p:nvSpPr>
                <p:spPr>
                  <a:xfrm>
                    <a:off x="610898" y="535910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</p:grpSp>
        </p:grpSp>
        <p:grpSp>
          <p:nvGrpSpPr>
            <p:cNvPr id="167" name="Agrupar 166"/>
            <p:cNvGrpSpPr>
              <a:grpSpLocks noChangeAspect="1"/>
            </p:cNvGrpSpPr>
            <p:nvPr/>
          </p:nvGrpSpPr>
          <p:grpSpPr>
            <a:xfrm>
              <a:off x="79513" y="3713490"/>
              <a:ext cx="4728335" cy="3001051"/>
              <a:chOff x="97211" y="363533"/>
              <a:chExt cx="7944174" cy="5001752"/>
            </a:xfrm>
          </p:grpSpPr>
          <p:grpSp>
            <p:nvGrpSpPr>
              <p:cNvPr id="168" name="Agrupar 167"/>
              <p:cNvGrpSpPr/>
              <p:nvPr/>
            </p:nvGrpSpPr>
            <p:grpSpPr>
              <a:xfrm>
                <a:off x="106793" y="2387785"/>
                <a:ext cx="7934592" cy="2977500"/>
                <a:chOff x="402908" y="3489543"/>
                <a:chExt cx="7934592" cy="2977500"/>
              </a:xfrm>
            </p:grpSpPr>
            <p:sp>
              <p:nvSpPr>
                <p:cNvPr id="211" name="CuadroTexto 210"/>
                <p:cNvSpPr txBox="1"/>
                <p:nvPr/>
              </p:nvSpPr>
              <p:spPr>
                <a:xfrm>
                  <a:off x="6151728" y="4270511"/>
                  <a:ext cx="199119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55000" lnSpcReduction="20000"/>
                </a:bodyPr>
                <a:lstStyle/>
                <a:p>
                  <a:pPr algn="ctr"/>
                  <a:r>
                    <a:rPr lang="es-ES_tradnl" b="1" dirty="0" smtClean="0">
                      <a:latin typeface="Times New Roman"/>
                      <a:cs typeface="Times New Roman"/>
                    </a:rPr>
                    <a:t>Fisión espontánea</a:t>
                  </a:r>
                  <a:endParaRPr lang="es-ES_tradnl" b="1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212" name="CuadroTexto 211"/>
                <p:cNvSpPr txBox="1"/>
                <p:nvPr/>
              </p:nvSpPr>
              <p:spPr>
                <a:xfrm>
                  <a:off x="402908" y="5619073"/>
                  <a:ext cx="1705723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62500" lnSpcReduction="20000"/>
                </a:bodyPr>
                <a:lstStyle/>
                <a:p>
                  <a:pPr algn="ctr"/>
                  <a:r>
                    <a:rPr lang="es-ES_tradnl" sz="1400" b="1" dirty="0">
                      <a:latin typeface="Times New Roman"/>
                      <a:cs typeface="Times New Roman"/>
                    </a:rPr>
                    <a:t>c</a:t>
                  </a:r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alifornio-252</a:t>
                  </a:r>
                </a:p>
                <a:p>
                  <a:pPr algn="ctr"/>
                  <a:r>
                    <a:rPr lang="es-ES_tradnl" sz="1100" b="1" dirty="0" smtClean="0">
                      <a:latin typeface="Times New Roman"/>
                      <a:cs typeface="Times New Roman"/>
                    </a:rPr>
                    <a:t>98 protones</a:t>
                  </a:r>
                </a:p>
                <a:p>
                  <a:pPr algn="ctr"/>
                  <a:r>
                    <a:rPr lang="es-ES_tradnl" sz="1100" b="1" dirty="0" smtClean="0">
                      <a:latin typeface="Times New Roman"/>
                      <a:cs typeface="Times New Roman"/>
                    </a:rPr>
                    <a:t>154 neutrones</a:t>
                  </a:r>
                  <a:endParaRPr lang="es-ES_tradnl" sz="1100" b="1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213" name="CuadroTexto 212"/>
                <p:cNvSpPr txBox="1"/>
                <p:nvPr/>
              </p:nvSpPr>
              <p:spPr>
                <a:xfrm>
                  <a:off x="4784281" y="3740579"/>
                  <a:ext cx="119713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62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bario-140</a:t>
                  </a:r>
                </a:p>
                <a:p>
                  <a:pPr lvl="0" algn="ctr"/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56 </a:t>
                  </a:r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protones</a:t>
                  </a:r>
                </a:p>
                <a:p>
                  <a:pPr lvl="0" algn="ctr"/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84 neutrones</a:t>
                  </a:r>
                  <a:endParaRPr lang="es-ES_tradnl" sz="1100" b="1" dirty="0">
                    <a:solidFill>
                      <a:prstClr val="black"/>
                    </a:solidFill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214" name="CuadroTexto 213"/>
                <p:cNvSpPr txBox="1"/>
                <p:nvPr/>
              </p:nvSpPr>
              <p:spPr>
                <a:xfrm>
                  <a:off x="1817517" y="3489543"/>
                  <a:ext cx="791783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47500" lnSpcReduction="20000"/>
                </a:bodyPr>
                <a:lstStyle/>
                <a:p>
                  <a:pPr algn="ctr"/>
                  <a:r>
                    <a:rPr lang="es-ES_tradnl" sz="1400" dirty="0" smtClean="0">
                      <a:latin typeface="Times New Roman"/>
                      <a:cs typeface="Times New Roman"/>
                    </a:rPr>
                    <a:t>neutrón</a:t>
                  </a:r>
                  <a:endParaRPr lang="es-ES_tradnl" sz="1200" dirty="0">
                    <a:latin typeface="Times New Roman"/>
                    <a:cs typeface="Times New Roman"/>
                  </a:endParaRPr>
                </a:p>
              </p:txBody>
            </p:sp>
            <p:cxnSp>
              <p:nvCxnSpPr>
                <p:cNvPr id="215" name="Conector recto de flecha 214"/>
                <p:cNvCxnSpPr/>
                <p:nvPr/>
              </p:nvCxnSpPr>
              <p:spPr>
                <a:xfrm>
                  <a:off x="2194880" y="4874513"/>
                  <a:ext cx="1229808" cy="617639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stealth" w="lg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6" name="CuadroTexto 215"/>
                <p:cNvSpPr txBox="1"/>
                <p:nvPr/>
              </p:nvSpPr>
              <p:spPr>
                <a:xfrm>
                  <a:off x="1883040" y="6097711"/>
                  <a:ext cx="18466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rmAutofit fontScale="55000" lnSpcReduction="20000"/>
                </a:bodyPr>
                <a:lstStyle/>
                <a:p>
                  <a:endParaRPr lang="es-ES" dirty="0"/>
                </a:p>
              </p:txBody>
            </p:sp>
            <p:grpSp>
              <p:nvGrpSpPr>
                <p:cNvPr id="217" name="Agrupar 216"/>
                <p:cNvGrpSpPr/>
                <p:nvPr/>
              </p:nvGrpSpPr>
              <p:grpSpPr>
                <a:xfrm>
                  <a:off x="616708" y="4142770"/>
                  <a:ext cx="1364177" cy="1517228"/>
                  <a:chOff x="426068" y="1336930"/>
                  <a:chExt cx="1364177" cy="1517228"/>
                </a:xfrm>
              </p:grpSpPr>
              <p:sp>
                <p:nvSpPr>
                  <p:cNvPr id="284" name="Elipse 283"/>
                  <p:cNvSpPr>
                    <a:spLocks noChangeAspect="1"/>
                  </p:cNvSpPr>
                  <p:nvPr/>
                </p:nvSpPr>
                <p:spPr>
                  <a:xfrm>
                    <a:off x="809750" y="166126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5" name="Elipse 284"/>
                  <p:cNvSpPr>
                    <a:spLocks noChangeAspect="1"/>
                  </p:cNvSpPr>
                  <p:nvPr/>
                </p:nvSpPr>
                <p:spPr>
                  <a:xfrm>
                    <a:off x="1119128" y="1515287"/>
                    <a:ext cx="394264" cy="396367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325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6" name="Elipse 285"/>
                  <p:cNvSpPr>
                    <a:spLocks noChangeAspect="1"/>
                  </p:cNvSpPr>
                  <p:nvPr/>
                </p:nvSpPr>
                <p:spPr>
                  <a:xfrm>
                    <a:off x="619276" y="1752487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7" name="Elipse 286"/>
                  <p:cNvSpPr>
                    <a:spLocks noChangeAspect="1"/>
                  </p:cNvSpPr>
                  <p:nvPr/>
                </p:nvSpPr>
                <p:spPr>
                  <a:xfrm>
                    <a:off x="709171" y="2112532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8" name="Elipse 287"/>
                  <p:cNvSpPr>
                    <a:spLocks noChangeAspect="1"/>
                  </p:cNvSpPr>
                  <p:nvPr/>
                </p:nvSpPr>
                <p:spPr>
                  <a:xfrm>
                    <a:off x="42980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9" name="Elipse 288"/>
                  <p:cNvSpPr>
                    <a:spLocks noChangeAspect="1"/>
                  </p:cNvSpPr>
                  <p:nvPr/>
                </p:nvSpPr>
                <p:spPr>
                  <a:xfrm>
                    <a:off x="120749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0" name="Elipse 289"/>
                  <p:cNvSpPr>
                    <a:spLocks noChangeAspect="1"/>
                  </p:cNvSpPr>
                  <p:nvPr/>
                </p:nvSpPr>
                <p:spPr>
                  <a:xfrm>
                    <a:off x="798343" y="148970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1" name="Elipse 290"/>
                  <p:cNvSpPr>
                    <a:spLocks noChangeAspect="1"/>
                  </p:cNvSpPr>
                  <p:nvPr/>
                </p:nvSpPr>
                <p:spPr>
                  <a:xfrm>
                    <a:off x="734639" y="2370084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2" name="Elipse 291"/>
                  <p:cNvSpPr>
                    <a:spLocks noChangeAspect="1"/>
                  </p:cNvSpPr>
                  <p:nvPr/>
                </p:nvSpPr>
                <p:spPr>
                  <a:xfrm>
                    <a:off x="877473" y="195345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3" name="Elipse 292"/>
                  <p:cNvSpPr>
                    <a:spLocks noChangeAspect="1"/>
                  </p:cNvSpPr>
                  <p:nvPr/>
                </p:nvSpPr>
                <p:spPr>
                  <a:xfrm>
                    <a:off x="482468" y="221100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4" name="Elipse 293"/>
                  <p:cNvSpPr>
                    <a:spLocks noChangeAspect="1"/>
                  </p:cNvSpPr>
                  <p:nvPr/>
                </p:nvSpPr>
                <p:spPr>
                  <a:xfrm>
                    <a:off x="977411" y="2341094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5" name="Elipse 294"/>
                  <p:cNvSpPr>
                    <a:spLocks noChangeAspect="1"/>
                  </p:cNvSpPr>
                  <p:nvPr/>
                </p:nvSpPr>
                <p:spPr>
                  <a:xfrm>
                    <a:off x="766297" y="134432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6" name="Elipse 295"/>
                  <p:cNvSpPr>
                    <a:spLocks noChangeAspect="1"/>
                  </p:cNvSpPr>
                  <p:nvPr/>
                </p:nvSpPr>
                <p:spPr>
                  <a:xfrm>
                    <a:off x="944554" y="211253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7" name="Elipse 296"/>
                  <p:cNvSpPr>
                    <a:spLocks noChangeAspect="1"/>
                  </p:cNvSpPr>
                  <p:nvPr/>
                </p:nvSpPr>
                <p:spPr>
                  <a:xfrm>
                    <a:off x="426068" y="1770943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8" name="Elipse 297"/>
                  <p:cNvSpPr>
                    <a:spLocks noChangeAspect="1"/>
                  </p:cNvSpPr>
                  <p:nvPr/>
                </p:nvSpPr>
                <p:spPr>
                  <a:xfrm>
                    <a:off x="617271" y="197345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99" name="Elipse 298"/>
                  <p:cNvSpPr>
                    <a:spLocks noChangeAspect="1"/>
                  </p:cNvSpPr>
                  <p:nvPr/>
                </p:nvSpPr>
                <p:spPr>
                  <a:xfrm>
                    <a:off x="496761" y="1510441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00" name="Elipse 299"/>
                  <p:cNvSpPr>
                    <a:spLocks noChangeAspect="1"/>
                  </p:cNvSpPr>
                  <p:nvPr/>
                </p:nvSpPr>
                <p:spPr>
                  <a:xfrm>
                    <a:off x="756083" y="153884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grpSp>
                <p:nvGrpSpPr>
                  <p:cNvPr id="301" name="Agrupar 300"/>
                  <p:cNvGrpSpPr/>
                  <p:nvPr/>
                </p:nvGrpSpPr>
                <p:grpSpPr>
                  <a:xfrm>
                    <a:off x="1238879" y="1754375"/>
                    <a:ext cx="433237" cy="701093"/>
                    <a:chOff x="3681433" y="1704052"/>
                    <a:chExt cx="414806" cy="667708"/>
                  </a:xfrm>
                </p:grpSpPr>
                <p:sp>
                  <p:nvSpPr>
                    <p:cNvPr id="316" name="Elipse 315"/>
                    <p:cNvSpPr>
                      <a:spLocks noChangeAspect="1"/>
                    </p:cNvSpPr>
                    <p:nvPr/>
                  </p:nvSpPr>
                  <p:spPr>
                    <a:xfrm>
                      <a:off x="3770484" y="1704052"/>
                      <a:ext cx="325755" cy="325755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317" name="Elipse 316"/>
                    <p:cNvSpPr>
                      <a:spLocks noChangeAspect="1"/>
                    </p:cNvSpPr>
                    <p:nvPr/>
                  </p:nvSpPr>
                  <p:spPr>
                    <a:xfrm>
                      <a:off x="3681433" y="2046005"/>
                      <a:ext cx="325755" cy="325755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</p:grpSp>
              <p:sp>
                <p:nvSpPr>
                  <p:cNvPr id="302" name="Elipse 301"/>
                  <p:cNvSpPr>
                    <a:spLocks noChangeAspect="1"/>
                  </p:cNvSpPr>
                  <p:nvPr/>
                </p:nvSpPr>
                <p:spPr>
                  <a:xfrm>
                    <a:off x="625725" y="1472184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03" name="Elipse 302"/>
                  <p:cNvSpPr>
                    <a:spLocks noChangeAspect="1"/>
                  </p:cNvSpPr>
                  <p:nvPr/>
                </p:nvSpPr>
                <p:spPr>
                  <a:xfrm>
                    <a:off x="959505" y="133693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04" name="Elipse 303"/>
                  <p:cNvSpPr>
                    <a:spLocks noChangeAspect="1"/>
                  </p:cNvSpPr>
                  <p:nvPr/>
                </p:nvSpPr>
                <p:spPr>
                  <a:xfrm>
                    <a:off x="872950" y="2279741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05" name="Elipse 304"/>
                  <p:cNvSpPr>
                    <a:spLocks noChangeAspect="1"/>
                  </p:cNvSpPr>
                  <p:nvPr/>
                </p:nvSpPr>
                <p:spPr>
                  <a:xfrm>
                    <a:off x="1096312" y="251211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06" name="Elipse 305"/>
                  <p:cNvSpPr>
                    <a:spLocks noChangeAspect="1"/>
                  </p:cNvSpPr>
                  <p:nvPr/>
                </p:nvSpPr>
                <p:spPr>
                  <a:xfrm>
                    <a:off x="1368583" y="158335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07" name="Elipse 306"/>
                  <p:cNvSpPr>
                    <a:spLocks noChangeAspect="1"/>
                  </p:cNvSpPr>
                  <p:nvPr/>
                </p:nvSpPr>
                <p:spPr>
                  <a:xfrm>
                    <a:off x="500636" y="238202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08" name="Elipse 307"/>
                  <p:cNvSpPr>
                    <a:spLocks noChangeAspect="1"/>
                  </p:cNvSpPr>
                  <p:nvPr/>
                </p:nvSpPr>
                <p:spPr>
                  <a:xfrm>
                    <a:off x="1354904" y="227974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09" name="Elipse 308"/>
                  <p:cNvSpPr>
                    <a:spLocks noChangeAspect="1"/>
                  </p:cNvSpPr>
                  <p:nvPr/>
                </p:nvSpPr>
                <p:spPr>
                  <a:xfrm>
                    <a:off x="539056" y="175104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10" name="Elipse 309"/>
                  <p:cNvSpPr>
                    <a:spLocks noChangeAspect="1"/>
                  </p:cNvSpPr>
                  <p:nvPr/>
                </p:nvSpPr>
                <p:spPr>
                  <a:xfrm>
                    <a:off x="898650" y="251211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11" name="Elipse 310"/>
                  <p:cNvSpPr>
                    <a:spLocks noChangeAspect="1"/>
                  </p:cNvSpPr>
                  <p:nvPr/>
                </p:nvSpPr>
                <p:spPr>
                  <a:xfrm>
                    <a:off x="1450016" y="1963078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12" name="Elipse 311"/>
                  <p:cNvSpPr>
                    <a:spLocks noChangeAspect="1"/>
                  </p:cNvSpPr>
                  <p:nvPr/>
                </p:nvSpPr>
                <p:spPr>
                  <a:xfrm>
                    <a:off x="1260765" y="234455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13" name="Elipse 312"/>
                  <p:cNvSpPr>
                    <a:spLocks noChangeAspect="1"/>
                  </p:cNvSpPr>
                  <p:nvPr/>
                </p:nvSpPr>
                <p:spPr>
                  <a:xfrm>
                    <a:off x="925831" y="176887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14" name="Elipse 313"/>
                  <p:cNvSpPr>
                    <a:spLocks noChangeAspect="1"/>
                  </p:cNvSpPr>
                  <p:nvPr/>
                </p:nvSpPr>
                <p:spPr>
                  <a:xfrm>
                    <a:off x="1065130" y="1963078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315" name="Elipse 314"/>
                  <p:cNvSpPr>
                    <a:spLocks noChangeAspect="1"/>
                  </p:cNvSpPr>
                  <p:nvPr/>
                </p:nvSpPr>
                <p:spPr>
                  <a:xfrm>
                    <a:off x="1028425" y="1450232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cxnSp>
              <p:nvCxnSpPr>
                <p:cNvPr id="218" name="Conector recto de flecha 217"/>
                <p:cNvCxnSpPr/>
                <p:nvPr/>
              </p:nvCxnSpPr>
              <p:spPr>
                <a:xfrm flipV="1">
                  <a:off x="2182180" y="4197633"/>
                  <a:ext cx="1573612" cy="680057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stealth" w="lg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9" name="Conector recto de flecha 218"/>
                <p:cNvCxnSpPr/>
                <p:nvPr/>
              </p:nvCxnSpPr>
              <p:spPr>
                <a:xfrm>
                  <a:off x="2190397" y="4889717"/>
                  <a:ext cx="257363" cy="614706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0" name="Elipse 219"/>
                <p:cNvSpPr>
                  <a:spLocks noChangeAspect="1"/>
                </p:cNvSpPr>
                <p:nvPr/>
              </p:nvSpPr>
              <p:spPr>
                <a:xfrm>
                  <a:off x="2427887" y="5492440"/>
                  <a:ext cx="340229" cy="342043"/>
                </a:xfrm>
                <a:prstGeom prst="ellipse">
                  <a:avLst/>
                </a:prstGeom>
                <a:solidFill>
                  <a:schemeClr val="bg2"/>
                </a:soli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221" name="Elipse 220"/>
                <p:cNvSpPr>
                  <a:spLocks noChangeAspect="1"/>
                </p:cNvSpPr>
                <p:nvPr/>
              </p:nvSpPr>
              <p:spPr>
                <a:xfrm>
                  <a:off x="2534738" y="3489543"/>
                  <a:ext cx="340229" cy="342043"/>
                </a:xfrm>
                <a:prstGeom prst="ellipse">
                  <a:avLst/>
                </a:prstGeom>
                <a:solidFill>
                  <a:schemeClr val="bg2"/>
                </a:soli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222" name="Elipse 221"/>
                <p:cNvSpPr>
                  <a:spLocks noChangeAspect="1"/>
                </p:cNvSpPr>
                <p:nvPr/>
              </p:nvSpPr>
              <p:spPr>
                <a:xfrm>
                  <a:off x="3120305" y="3562144"/>
                  <a:ext cx="340229" cy="342043"/>
                </a:xfrm>
                <a:prstGeom prst="ellipse">
                  <a:avLst/>
                </a:prstGeom>
                <a:solidFill>
                  <a:schemeClr val="bg2"/>
                </a:soli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grpSp>
              <p:nvGrpSpPr>
                <p:cNvPr id="223" name="Agrupar 222"/>
                <p:cNvGrpSpPr/>
                <p:nvPr/>
              </p:nvGrpSpPr>
              <p:grpSpPr>
                <a:xfrm>
                  <a:off x="3801356" y="3502432"/>
                  <a:ext cx="1043780" cy="1214233"/>
                  <a:chOff x="4067213" y="523449"/>
                  <a:chExt cx="1043780" cy="1214233"/>
                </a:xfrm>
              </p:grpSpPr>
              <p:sp>
                <p:nvSpPr>
                  <p:cNvPr id="251" name="Elipse 250"/>
                  <p:cNvSpPr>
                    <a:spLocks noChangeAspect="1"/>
                  </p:cNvSpPr>
                  <p:nvPr/>
                </p:nvSpPr>
                <p:spPr>
                  <a:xfrm>
                    <a:off x="4450895" y="84039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52" name="Elipse 251"/>
                  <p:cNvSpPr>
                    <a:spLocks noChangeAspect="1"/>
                  </p:cNvSpPr>
                  <p:nvPr/>
                </p:nvSpPr>
                <p:spPr>
                  <a:xfrm>
                    <a:off x="4260421" y="93161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53" name="Elipse 252"/>
                  <p:cNvSpPr>
                    <a:spLocks noChangeAspect="1"/>
                  </p:cNvSpPr>
                  <p:nvPr/>
                </p:nvSpPr>
                <p:spPr>
                  <a:xfrm>
                    <a:off x="4350316" y="1291660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54" name="Elipse 253"/>
                  <p:cNvSpPr>
                    <a:spLocks noChangeAspect="1"/>
                  </p:cNvSpPr>
                  <p:nvPr/>
                </p:nvSpPr>
                <p:spPr>
                  <a:xfrm>
                    <a:off x="4070948" y="113258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55" name="Elipse 254"/>
                  <p:cNvSpPr>
                    <a:spLocks noChangeAspect="1"/>
                  </p:cNvSpPr>
                  <p:nvPr/>
                </p:nvSpPr>
                <p:spPr>
                  <a:xfrm>
                    <a:off x="4439488" y="668833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57" name="Elipse 256"/>
                  <p:cNvSpPr>
                    <a:spLocks noChangeAspect="1"/>
                  </p:cNvSpPr>
                  <p:nvPr/>
                </p:nvSpPr>
                <p:spPr>
                  <a:xfrm>
                    <a:off x="4557058" y="1395639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58" name="Elipse 257"/>
                  <p:cNvSpPr>
                    <a:spLocks noChangeAspect="1"/>
                  </p:cNvSpPr>
                  <p:nvPr/>
                </p:nvSpPr>
                <p:spPr>
                  <a:xfrm>
                    <a:off x="4518618" y="113258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61" name="Elipse 260"/>
                  <p:cNvSpPr>
                    <a:spLocks noChangeAspect="1"/>
                  </p:cNvSpPr>
                  <p:nvPr/>
                </p:nvSpPr>
                <p:spPr>
                  <a:xfrm>
                    <a:off x="4123613" y="1320348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62" name="Elipse 261"/>
                  <p:cNvSpPr>
                    <a:spLocks noChangeAspect="1"/>
                  </p:cNvSpPr>
                  <p:nvPr/>
                </p:nvSpPr>
                <p:spPr>
                  <a:xfrm>
                    <a:off x="4749259" y="124430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66" name="Elipse 265"/>
                  <p:cNvSpPr>
                    <a:spLocks noChangeAspect="1"/>
                  </p:cNvSpPr>
                  <p:nvPr/>
                </p:nvSpPr>
                <p:spPr>
                  <a:xfrm>
                    <a:off x="4407442" y="523449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67" name="Elipse 266"/>
                  <p:cNvSpPr>
                    <a:spLocks noChangeAspect="1"/>
                  </p:cNvSpPr>
                  <p:nvPr/>
                </p:nvSpPr>
                <p:spPr>
                  <a:xfrm>
                    <a:off x="4585699" y="129166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68" name="Elipse 267"/>
                  <p:cNvSpPr>
                    <a:spLocks noChangeAspect="1"/>
                  </p:cNvSpPr>
                  <p:nvPr/>
                </p:nvSpPr>
                <p:spPr>
                  <a:xfrm>
                    <a:off x="4067213" y="95007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70" name="Elipse 269"/>
                  <p:cNvSpPr>
                    <a:spLocks noChangeAspect="1"/>
                  </p:cNvSpPr>
                  <p:nvPr/>
                </p:nvSpPr>
                <p:spPr>
                  <a:xfrm>
                    <a:off x="4258416" y="115258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71" name="Elipse 270"/>
                  <p:cNvSpPr>
                    <a:spLocks noChangeAspect="1"/>
                  </p:cNvSpPr>
                  <p:nvPr/>
                </p:nvSpPr>
                <p:spPr>
                  <a:xfrm>
                    <a:off x="4137906" y="689569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72" name="Elipse 271"/>
                  <p:cNvSpPr>
                    <a:spLocks noChangeAspect="1"/>
                  </p:cNvSpPr>
                  <p:nvPr/>
                </p:nvSpPr>
                <p:spPr>
                  <a:xfrm>
                    <a:off x="4397228" y="717971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74" name="Elipse 273"/>
                  <p:cNvSpPr>
                    <a:spLocks noChangeAspect="1"/>
                  </p:cNvSpPr>
                  <p:nvPr/>
                </p:nvSpPr>
                <p:spPr>
                  <a:xfrm>
                    <a:off x="4266870" y="651312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75" name="Elipse 274"/>
                  <p:cNvSpPr>
                    <a:spLocks noChangeAspect="1"/>
                  </p:cNvSpPr>
                  <p:nvPr/>
                </p:nvSpPr>
                <p:spPr>
                  <a:xfrm>
                    <a:off x="4557058" y="565046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77" name="Elipse 276"/>
                  <p:cNvSpPr>
                    <a:spLocks noChangeAspect="1"/>
                  </p:cNvSpPr>
                  <p:nvPr/>
                </p:nvSpPr>
                <p:spPr>
                  <a:xfrm>
                    <a:off x="4716013" y="1101194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78" name="Elipse 277"/>
                  <p:cNvSpPr>
                    <a:spLocks noChangeAspect="1"/>
                  </p:cNvSpPr>
                  <p:nvPr/>
                </p:nvSpPr>
                <p:spPr>
                  <a:xfrm>
                    <a:off x="4350316" y="1323604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79" name="Elipse 278"/>
                  <p:cNvSpPr>
                    <a:spLocks noChangeAspect="1"/>
                  </p:cNvSpPr>
                  <p:nvPr/>
                </p:nvSpPr>
                <p:spPr>
                  <a:xfrm>
                    <a:off x="4180201" y="93017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0" name="Elipse 279"/>
                  <p:cNvSpPr>
                    <a:spLocks noChangeAspect="1"/>
                  </p:cNvSpPr>
                  <p:nvPr/>
                </p:nvSpPr>
                <p:spPr>
                  <a:xfrm>
                    <a:off x="4709909" y="839854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1" name="Elipse 280"/>
                  <p:cNvSpPr>
                    <a:spLocks noChangeAspect="1"/>
                  </p:cNvSpPr>
                  <p:nvPr/>
                </p:nvSpPr>
                <p:spPr>
                  <a:xfrm>
                    <a:off x="4770764" y="907089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2" name="Elipse 281"/>
                  <p:cNvSpPr>
                    <a:spLocks noChangeAspect="1"/>
                  </p:cNvSpPr>
                  <p:nvPr/>
                </p:nvSpPr>
                <p:spPr>
                  <a:xfrm>
                    <a:off x="4566976" y="94800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83" name="Elipse 282"/>
                  <p:cNvSpPr>
                    <a:spLocks noChangeAspect="1"/>
                  </p:cNvSpPr>
                  <p:nvPr/>
                </p:nvSpPr>
                <p:spPr>
                  <a:xfrm>
                    <a:off x="4766067" y="69447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grpSp>
              <p:nvGrpSpPr>
                <p:cNvPr id="224" name="Agrupar 223"/>
                <p:cNvGrpSpPr/>
                <p:nvPr/>
              </p:nvGrpSpPr>
              <p:grpSpPr>
                <a:xfrm>
                  <a:off x="3478720" y="4920969"/>
                  <a:ext cx="1043780" cy="1110254"/>
                  <a:chOff x="4067213" y="523449"/>
                  <a:chExt cx="1043780" cy="1110254"/>
                </a:xfrm>
              </p:grpSpPr>
              <p:sp>
                <p:nvSpPr>
                  <p:cNvPr id="232" name="Elipse 231"/>
                  <p:cNvSpPr>
                    <a:spLocks noChangeAspect="1"/>
                  </p:cNvSpPr>
                  <p:nvPr/>
                </p:nvSpPr>
                <p:spPr>
                  <a:xfrm>
                    <a:off x="4450895" y="840395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33" name="Elipse 232"/>
                  <p:cNvSpPr>
                    <a:spLocks noChangeAspect="1"/>
                  </p:cNvSpPr>
                  <p:nvPr/>
                </p:nvSpPr>
                <p:spPr>
                  <a:xfrm>
                    <a:off x="4260421" y="93161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34" name="Elipse 233"/>
                  <p:cNvSpPr>
                    <a:spLocks noChangeAspect="1"/>
                  </p:cNvSpPr>
                  <p:nvPr/>
                </p:nvSpPr>
                <p:spPr>
                  <a:xfrm>
                    <a:off x="4154678" y="113258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35" name="Elipse 234"/>
                  <p:cNvSpPr>
                    <a:spLocks noChangeAspect="1"/>
                  </p:cNvSpPr>
                  <p:nvPr/>
                </p:nvSpPr>
                <p:spPr>
                  <a:xfrm>
                    <a:off x="4439488" y="668833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36" name="Elipse 235"/>
                  <p:cNvSpPr>
                    <a:spLocks noChangeAspect="1"/>
                  </p:cNvSpPr>
                  <p:nvPr/>
                </p:nvSpPr>
                <p:spPr>
                  <a:xfrm>
                    <a:off x="4518618" y="113258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37" name="Elipse 236"/>
                  <p:cNvSpPr>
                    <a:spLocks noChangeAspect="1"/>
                  </p:cNvSpPr>
                  <p:nvPr/>
                </p:nvSpPr>
                <p:spPr>
                  <a:xfrm>
                    <a:off x="4302699" y="124430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38" name="Elipse 237"/>
                  <p:cNvSpPr>
                    <a:spLocks noChangeAspect="1"/>
                  </p:cNvSpPr>
                  <p:nvPr/>
                </p:nvSpPr>
                <p:spPr>
                  <a:xfrm>
                    <a:off x="4407442" y="523449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39" name="Elipse 238"/>
                  <p:cNvSpPr>
                    <a:spLocks noChangeAspect="1"/>
                  </p:cNvSpPr>
                  <p:nvPr/>
                </p:nvSpPr>
                <p:spPr>
                  <a:xfrm>
                    <a:off x="4585699" y="129166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0" name="Elipse 239"/>
                  <p:cNvSpPr>
                    <a:spLocks noChangeAspect="1"/>
                  </p:cNvSpPr>
                  <p:nvPr/>
                </p:nvSpPr>
                <p:spPr>
                  <a:xfrm>
                    <a:off x="4067213" y="95007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1" name="Elipse 240"/>
                  <p:cNvSpPr>
                    <a:spLocks noChangeAspect="1"/>
                  </p:cNvSpPr>
                  <p:nvPr/>
                </p:nvSpPr>
                <p:spPr>
                  <a:xfrm>
                    <a:off x="4258416" y="115258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2" name="Elipse 241"/>
                  <p:cNvSpPr>
                    <a:spLocks noChangeAspect="1"/>
                  </p:cNvSpPr>
                  <p:nvPr/>
                </p:nvSpPr>
                <p:spPr>
                  <a:xfrm>
                    <a:off x="4137906" y="689569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3" name="Elipse 242"/>
                  <p:cNvSpPr>
                    <a:spLocks noChangeAspect="1"/>
                  </p:cNvSpPr>
                  <p:nvPr/>
                </p:nvSpPr>
                <p:spPr>
                  <a:xfrm>
                    <a:off x="4397228" y="717971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4" name="Elipse 243"/>
                  <p:cNvSpPr>
                    <a:spLocks noChangeAspect="1"/>
                  </p:cNvSpPr>
                  <p:nvPr/>
                </p:nvSpPr>
                <p:spPr>
                  <a:xfrm>
                    <a:off x="4266870" y="651312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5" name="Elipse 244"/>
                  <p:cNvSpPr>
                    <a:spLocks noChangeAspect="1"/>
                  </p:cNvSpPr>
                  <p:nvPr/>
                </p:nvSpPr>
                <p:spPr>
                  <a:xfrm>
                    <a:off x="4557058" y="565046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6" name="Elipse 245"/>
                  <p:cNvSpPr>
                    <a:spLocks noChangeAspect="1"/>
                  </p:cNvSpPr>
                  <p:nvPr/>
                </p:nvSpPr>
                <p:spPr>
                  <a:xfrm>
                    <a:off x="4462344" y="988535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7" name="Elipse 246"/>
                  <p:cNvSpPr>
                    <a:spLocks noChangeAspect="1"/>
                  </p:cNvSpPr>
                  <p:nvPr/>
                </p:nvSpPr>
                <p:spPr>
                  <a:xfrm>
                    <a:off x="4180201" y="930173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8" name="Elipse 247"/>
                  <p:cNvSpPr>
                    <a:spLocks noChangeAspect="1"/>
                  </p:cNvSpPr>
                  <p:nvPr/>
                </p:nvSpPr>
                <p:spPr>
                  <a:xfrm>
                    <a:off x="4709909" y="839854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49" name="Elipse 248"/>
                  <p:cNvSpPr>
                    <a:spLocks noChangeAspect="1"/>
                  </p:cNvSpPr>
                  <p:nvPr/>
                </p:nvSpPr>
                <p:spPr>
                  <a:xfrm>
                    <a:off x="4770764" y="907089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250" name="Elipse 249"/>
                  <p:cNvSpPr>
                    <a:spLocks noChangeAspect="1"/>
                  </p:cNvSpPr>
                  <p:nvPr/>
                </p:nvSpPr>
                <p:spPr>
                  <a:xfrm>
                    <a:off x="4766067" y="694470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sp>
              <p:nvSpPr>
                <p:cNvPr id="225" name="Elipse 224"/>
                <p:cNvSpPr>
                  <a:spLocks noChangeAspect="1"/>
                </p:cNvSpPr>
                <p:nvPr/>
              </p:nvSpPr>
              <p:spPr>
                <a:xfrm>
                  <a:off x="4152661" y="5428153"/>
                  <a:ext cx="340229" cy="342043"/>
                </a:xfrm>
                <a:prstGeom prst="ellipse">
                  <a:avLst/>
                </a:prstGeom>
                <a:solidFill>
                  <a:schemeClr val="bg2"/>
                </a:solidFill>
                <a:ln w="1270">
                  <a:solidFill>
                    <a:schemeClr val="tx1"/>
                  </a:solidFill>
                </a:ln>
                <a:effectLst>
                  <a:innerShdw blurRad="41275" dist="38100" dir="5400000">
                    <a:srgbClr val="000000">
                      <a:alpha val="66000"/>
                    </a:srgbClr>
                  </a:inn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226" name="CuadroTexto 225"/>
                <p:cNvSpPr txBox="1"/>
                <p:nvPr/>
              </p:nvSpPr>
              <p:spPr>
                <a:xfrm>
                  <a:off x="3309144" y="3523809"/>
                  <a:ext cx="56816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47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n</a:t>
                  </a:r>
                  <a:endParaRPr lang="es-ES_tradnl" sz="1400" b="1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227" name="CuadroTexto 226"/>
                <p:cNvSpPr txBox="1"/>
                <p:nvPr/>
              </p:nvSpPr>
              <p:spPr>
                <a:xfrm>
                  <a:off x="2609300" y="5476096"/>
                  <a:ext cx="56816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47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n</a:t>
                  </a:r>
                  <a:endParaRPr lang="es-ES_tradnl" sz="1400" b="1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228" name="CuadroTexto 227"/>
                <p:cNvSpPr txBox="1"/>
                <p:nvPr/>
              </p:nvSpPr>
              <p:spPr>
                <a:xfrm>
                  <a:off x="4551482" y="5175925"/>
                  <a:ext cx="1584387" cy="646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Autofit/>
                </a:bodyPr>
                <a:lstStyle/>
                <a:p>
                  <a:pPr algn="ctr"/>
                  <a:r>
                    <a:rPr lang="es-ES_tradnl" sz="900" b="1" dirty="0" smtClean="0">
                      <a:latin typeface="Times New Roman"/>
                      <a:cs typeface="Times New Roman"/>
                    </a:rPr>
                    <a:t>molibdeno-109</a:t>
                  </a:r>
                </a:p>
                <a:p>
                  <a:pPr lvl="0" algn="ctr"/>
                  <a:r>
                    <a:rPr lang="es-ES_tradnl" sz="7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42 </a:t>
                  </a:r>
                  <a:r>
                    <a:rPr lang="es-ES_tradnl" sz="7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protones</a:t>
                  </a:r>
                </a:p>
                <a:p>
                  <a:pPr lvl="0" algn="ctr"/>
                  <a:r>
                    <a:rPr lang="es-ES_tradnl" sz="7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67 neutrones</a:t>
                  </a:r>
                  <a:endParaRPr lang="es-ES_tradnl" sz="700" b="1" dirty="0">
                    <a:solidFill>
                      <a:prstClr val="black"/>
                    </a:solidFill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229" name="CuadroTexto 228"/>
                <p:cNvSpPr txBox="1"/>
                <p:nvPr/>
              </p:nvSpPr>
              <p:spPr>
                <a:xfrm>
                  <a:off x="5588028" y="4637588"/>
                  <a:ext cx="2749472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rmAutofit fontScale="55000" lnSpcReduction="20000"/>
                </a:bodyPr>
                <a:lstStyle/>
                <a:p>
                  <a:r>
                    <a:rPr lang="es-ES" baseline="30000" dirty="0" smtClean="0">
                      <a:latin typeface="Times New Roman"/>
                      <a:cs typeface="Times New Roman"/>
                    </a:rPr>
                    <a:t>252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Cf </a:t>
                  </a:r>
                  <a:r>
                    <a:rPr lang="es-ES" dirty="0">
                      <a:sym typeface="Symbol"/>
                    </a:rPr>
                    <a:t></a:t>
                  </a:r>
                  <a:r>
                    <a:rPr lang="es-ES" dirty="0"/>
                    <a:t> </a:t>
                  </a:r>
                  <a:r>
                    <a:rPr lang="es-ES" baseline="30000" dirty="0" smtClean="0">
                      <a:latin typeface="Times New Roman"/>
                      <a:cs typeface="Times New Roman"/>
                    </a:rPr>
                    <a:t>140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Ba + </a:t>
                  </a:r>
                  <a:r>
                    <a:rPr lang="es-ES" baseline="30000" dirty="0" smtClean="0">
                      <a:latin typeface="Times New Roman"/>
                      <a:cs typeface="Times New Roman"/>
                    </a:rPr>
                    <a:t>109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Mo + 3n</a:t>
                  </a:r>
                  <a:endParaRPr lang="es-ES" dirty="0">
                    <a:latin typeface="Times New Roman"/>
                    <a:cs typeface="Times New Roman"/>
                  </a:endParaRPr>
                </a:p>
              </p:txBody>
            </p:sp>
            <p:cxnSp>
              <p:nvCxnSpPr>
                <p:cNvPr id="230" name="Conector recto de flecha 229"/>
                <p:cNvCxnSpPr/>
                <p:nvPr/>
              </p:nvCxnSpPr>
              <p:spPr>
                <a:xfrm flipV="1">
                  <a:off x="2183268" y="3880687"/>
                  <a:ext cx="426032" cy="988796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1" name="Conector recto de flecha 230"/>
                <p:cNvCxnSpPr/>
                <p:nvPr/>
              </p:nvCxnSpPr>
              <p:spPr>
                <a:xfrm flipV="1">
                  <a:off x="2190397" y="3904187"/>
                  <a:ext cx="987068" cy="965297"/>
                </a:xfrm>
                <a:prstGeom prst="straightConnector1">
                  <a:avLst/>
                </a:prstGeom>
                <a:ln w="19050">
                  <a:solidFill>
                    <a:schemeClr val="tx1"/>
                  </a:solidFill>
                  <a:tailEnd type="arrow" w="sm" len="sm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9" name="Agrupar 168"/>
              <p:cNvGrpSpPr/>
              <p:nvPr/>
            </p:nvGrpSpPr>
            <p:grpSpPr>
              <a:xfrm>
                <a:off x="97211" y="363533"/>
                <a:ext cx="7777412" cy="1928114"/>
                <a:chOff x="97211" y="363533"/>
                <a:chExt cx="7777412" cy="1928114"/>
              </a:xfrm>
            </p:grpSpPr>
            <p:sp>
              <p:nvSpPr>
                <p:cNvPr id="170" name="CuadroTexto 169"/>
                <p:cNvSpPr txBox="1"/>
                <p:nvPr/>
              </p:nvSpPr>
              <p:spPr>
                <a:xfrm>
                  <a:off x="1810284" y="1758749"/>
                  <a:ext cx="184666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rmAutofit fontScale="55000" lnSpcReduction="20000"/>
                </a:bodyPr>
                <a:lstStyle/>
                <a:p>
                  <a:endParaRPr lang="es-ES" dirty="0"/>
                </a:p>
              </p:txBody>
            </p:sp>
            <p:sp>
              <p:nvSpPr>
                <p:cNvPr id="171" name="CuadroTexto 170"/>
                <p:cNvSpPr txBox="1"/>
                <p:nvPr/>
              </p:nvSpPr>
              <p:spPr>
                <a:xfrm>
                  <a:off x="5812491" y="784145"/>
                  <a:ext cx="206213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55000" lnSpcReduction="20000"/>
                </a:bodyPr>
                <a:lstStyle/>
                <a:p>
                  <a:pPr algn="ctr"/>
                  <a:r>
                    <a:rPr lang="es-ES_tradnl" b="1" dirty="0">
                      <a:latin typeface="Times New Roman"/>
                      <a:cs typeface="Times New Roman"/>
                    </a:rPr>
                    <a:t>Desintegración </a:t>
                  </a:r>
                  <a:r>
                    <a:rPr lang="es-ES_tradnl" dirty="0">
                      <a:latin typeface="Symbol" charset="2"/>
                      <a:cs typeface="Symbol" charset="2"/>
                    </a:rPr>
                    <a:t>g</a:t>
                  </a:r>
                  <a:endParaRPr lang="es-ES_tradnl" b="1" baseline="30000" dirty="0">
                    <a:latin typeface="Symbol" charset="2"/>
                    <a:cs typeface="Symbol" charset="2"/>
                  </a:endParaRPr>
                </a:p>
              </p:txBody>
            </p:sp>
            <p:sp>
              <p:nvSpPr>
                <p:cNvPr id="172" name="CuadroTexto 171"/>
                <p:cNvSpPr txBox="1"/>
                <p:nvPr/>
              </p:nvSpPr>
              <p:spPr>
                <a:xfrm>
                  <a:off x="97211" y="1445261"/>
                  <a:ext cx="1705723" cy="8463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77500" lnSpcReduction="20000"/>
                </a:bodyPr>
                <a:lstStyle/>
                <a:p>
                  <a:pPr algn="ctr"/>
                  <a:r>
                    <a:rPr lang="es-ES_tradnl" sz="1300" b="1" dirty="0">
                      <a:latin typeface="Times New Roman"/>
                      <a:cs typeface="Times New Roman"/>
                    </a:rPr>
                    <a:t>boro-</a:t>
                  </a:r>
                  <a:r>
                    <a:rPr lang="es-ES_tradnl" sz="1300" b="1" dirty="0" smtClean="0">
                      <a:latin typeface="Times New Roman"/>
                      <a:cs typeface="Times New Roman"/>
                    </a:rPr>
                    <a:t>11 </a:t>
                  </a:r>
                </a:p>
                <a:p>
                  <a:pPr algn="ctr"/>
                  <a:r>
                    <a:rPr lang="es-ES_tradnl" sz="1000" dirty="0" smtClean="0">
                      <a:latin typeface="Times New Roman"/>
                      <a:cs typeface="Times New Roman"/>
                    </a:rPr>
                    <a:t>(en nivel excitado)</a:t>
                  </a:r>
                  <a:endParaRPr lang="es-ES_tradnl" sz="1000" dirty="0">
                    <a:latin typeface="Times New Roman"/>
                    <a:cs typeface="Times New Roman"/>
                  </a:endParaRPr>
                </a:p>
                <a:p>
                  <a:pPr lvl="0" algn="ctr"/>
                  <a:r>
                    <a:rPr lang="es-ES_tradnl" sz="10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5 protones</a:t>
                  </a:r>
                </a:p>
                <a:p>
                  <a:pPr lvl="0" algn="ctr"/>
                  <a:r>
                    <a:rPr lang="es-ES_tradnl" sz="10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6 neutrones</a:t>
                  </a:r>
                </a:p>
              </p:txBody>
            </p:sp>
            <p:sp>
              <p:nvSpPr>
                <p:cNvPr id="173" name="CuadroTexto 172"/>
                <p:cNvSpPr txBox="1"/>
                <p:nvPr/>
              </p:nvSpPr>
              <p:spPr>
                <a:xfrm>
                  <a:off x="4255367" y="1153476"/>
                  <a:ext cx="1197137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62500" lnSpcReduction="20000"/>
                </a:bodyPr>
                <a:lstStyle/>
                <a:p>
                  <a:pPr algn="ctr"/>
                  <a:r>
                    <a:rPr lang="es-ES_tradnl" sz="1400" b="1" dirty="0" smtClean="0">
                      <a:latin typeface="Times New Roman"/>
                      <a:cs typeface="Times New Roman"/>
                    </a:rPr>
                    <a:t>boro-11</a:t>
                  </a:r>
                </a:p>
                <a:p>
                  <a:pPr lvl="0" algn="ctr"/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5</a:t>
                  </a:r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 </a:t>
                  </a:r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protones</a:t>
                  </a:r>
                </a:p>
                <a:p>
                  <a:pPr lvl="0" algn="ctr"/>
                  <a:r>
                    <a:rPr lang="es-ES_tradnl" sz="1100" b="1" dirty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6</a:t>
                  </a:r>
                  <a:r>
                    <a:rPr lang="es-ES_tradnl" sz="1100" b="1" dirty="0" smtClean="0">
                      <a:solidFill>
                        <a:prstClr val="black"/>
                      </a:solidFill>
                      <a:latin typeface="Times New Roman"/>
                      <a:cs typeface="Times New Roman"/>
                    </a:rPr>
                    <a:t> neutrones</a:t>
                  </a:r>
                  <a:endParaRPr lang="es-ES_tradnl" sz="1100" b="1" dirty="0">
                    <a:solidFill>
                      <a:prstClr val="black"/>
                    </a:solidFill>
                    <a:latin typeface="Times New Roman"/>
                    <a:cs typeface="Times New Roman"/>
                  </a:endParaRPr>
                </a:p>
              </p:txBody>
            </p:sp>
            <p:cxnSp>
              <p:nvCxnSpPr>
                <p:cNvPr id="174" name="Conector recto de flecha 173"/>
                <p:cNvCxnSpPr/>
                <p:nvPr/>
              </p:nvCxnSpPr>
              <p:spPr>
                <a:xfrm>
                  <a:off x="1795771" y="1187099"/>
                  <a:ext cx="1347639" cy="269245"/>
                </a:xfrm>
                <a:prstGeom prst="straightConnector1">
                  <a:avLst/>
                </a:prstGeom>
                <a:ln w="38100">
                  <a:solidFill>
                    <a:schemeClr val="tx1"/>
                  </a:solidFill>
                  <a:tailEnd type="stealth" w="lg" len="med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5" name="CuadroTexto 174"/>
                <p:cNvSpPr txBox="1"/>
                <p:nvPr/>
              </p:nvSpPr>
              <p:spPr>
                <a:xfrm>
                  <a:off x="5965103" y="1146098"/>
                  <a:ext cx="1582547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rmAutofit fontScale="55000" lnSpcReduction="20000"/>
                </a:bodyPr>
                <a:lstStyle/>
                <a:p>
                  <a:r>
                    <a:rPr lang="es-ES" baseline="30000" dirty="0" smtClean="0">
                      <a:latin typeface="Times New Roman"/>
                      <a:cs typeface="Times New Roman"/>
                    </a:rPr>
                    <a:t>11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B* </a:t>
                  </a:r>
                  <a:r>
                    <a:rPr lang="es-ES" dirty="0">
                      <a:sym typeface="Symbol"/>
                    </a:rPr>
                    <a:t></a:t>
                  </a:r>
                  <a:r>
                    <a:rPr lang="es-ES" dirty="0"/>
                    <a:t> </a:t>
                  </a:r>
                  <a:r>
                    <a:rPr lang="es-ES" baseline="30000" dirty="0" smtClean="0">
                      <a:latin typeface="Times New Roman"/>
                      <a:cs typeface="Times New Roman"/>
                    </a:rPr>
                    <a:t>11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B + </a:t>
                  </a:r>
                  <a:r>
                    <a:rPr lang="es-ES" dirty="0" smtClean="0">
                      <a:latin typeface="Symbol" charset="2"/>
                      <a:cs typeface="Symbol" charset="2"/>
                    </a:rPr>
                    <a:t>g</a:t>
                  </a:r>
                  <a:r>
                    <a:rPr lang="es-ES" dirty="0" smtClean="0">
                      <a:latin typeface="Times New Roman"/>
                      <a:cs typeface="Times New Roman"/>
                    </a:rPr>
                    <a:t> </a:t>
                  </a:r>
                  <a:endParaRPr lang="es-ES" dirty="0">
                    <a:latin typeface="Times New Roman"/>
                    <a:cs typeface="Times New Roman"/>
                  </a:endParaRPr>
                </a:p>
              </p:txBody>
            </p:sp>
            <p:sp>
              <p:nvSpPr>
                <p:cNvPr id="176" name="CuadroTexto 175"/>
                <p:cNvSpPr txBox="1"/>
                <p:nvPr/>
              </p:nvSpPr>
              <p:spPr>
                <a:xfrm>
                  <a:off x="3154341" y="363533"/>
                  <a:ext cx="87837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normAutofit fontScale="47500" lnSpcReduction="20000"/>
                </a:bodyPr>
                <a:lstStyle/>
                <a:p>
                  <a:r>
                    <a:rPr lang="es-ES_tradnl" sz="1400" dirty="0" smtClean="0">
                      <a:latin typeface="Times New Roman"/>
                      <a:cs typeface="Times New Roman"/>
                    </a:rPr>
                    <a:t>fotón (</a:t>
                  </a:r>
                  <a:r>
                    <a:rPr lang="es-ES_tradnl" sz="1400" dirty="0" smtClean="0">
                      <a:latin typeface="Symbol" charset="2"/>
                      <a:cs typeface="Symbol" charset="2"/>
                    </a:rPr>
                    <a:t>g</a:t>
                  </a:r>
                  <a:r>
                    <a:rPr lang="es-ES_tradnl" sz="1400" dirty="0" smtClean="0">
                      <a:latin typeface="Times New Roman"/>
                      <a:cs typeface="Times New Roman"/>
                    </a:rPr>
                    <a:t>)</a:t>
                  </a:r>
                  <a:endParaRPr lang="es-ES_tradnl" baseline="30000" dirty="0" smtClean="0">
                    <a:latin typeface="Times New Roman"/>
                    <a:cs typeface="Times New Roman"/>
                  </a:endParaRPr>
                </a:p>
              </p:txBody>
            </p:sp>
            <p:grpSp>
              <p:nvGrpSpPr>
                <p:cNvPr id="177" name="Agrupar 176"/>
                <p:cNvGrpSpPr/>
                <p:nvPr/>
              </p:nvGrpSpPr>
              <p:grpSpPr>
                <a:xfrm>
                  <a:off x="459747" y="607270"/>
                  <a:ext cx="910981" cy="909303"/>
                  <a:chOff x="610898" y="5008211"/>
                  <a:chExt cx="910981" cy="909303"/>
                </a:xfrm>
              </p:grpSpPr>
              <p:grpSp>
                <p:nvGrpSpPr>
                  <p:cNvPr id="196" name="Agrupar 195"/>
                  <p:cNvGrpSpPr/>
                  <p:nvPr/>
                </p:nvGrpSpPr>
                <p:grpSpPr>
                  <a:xfrm>
                    <a:off x="663208" y="5008211"/>
                    <a:ext cx="858671" cy="909303"/>
                    <a:chOff x="619276" y="1386192"/>
                    <a:chExt cx="858671" cy="909303"/>
                  </a:xfrm>
                </p:grpSpPr>
                <p:sp>
                  <p:nvSpPr>
                    <p:cNvPr id="200" name="Elipse 199"/>
                    <p:cNvSpPr>
                      <a:spLocks noChangeAspect="1"/>
                    </p:cNvSpPr>
                    <p:nvPr/>
                  </p:nvSpPr>
                  <p:spPr>
                    <a:xfrm>
                      <a:off x="809750" y="1661267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01" name="Elipse 200"/>
                    <p:cNvSpPr>
                      <a:spLocks noChangeAspect="1"/>
                    </p:cNvSpPr>
                    <p:nvPr/>
                  </p:nvSpPr>
                  <p:spPr>
                    <a:xfrm>
                      <a:off x="1119128" y="1585073"/>
                      <a:ext cx="325969" cy="327708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02" name="Elipse 201"/>
                    <p:cNvSpPr>
                      <a:spLocks noChangeAspect="1"/>
                    </p:cNvSpPr>
                    <p:nvPr/>
                  </p:nvSpPr>
                  <p:spPr>
                    <a:xfrm>
                      <a:off x="619276" y="1752487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03" name="Elipse 202"/>
                    <p:cNvSpPr>
                      <a:spLocks noChangeAspect="1"/>
                    </p:cNvSpPr>
                    <p:nvPr/>
                  </p:nvSpPr>
                  <p:spPr>
                    <a:xfrm>
                      <a:off x="1137718" y="1883667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04" name="Elipse 203"/>
                    <p:cNvSpPr>
                      <a:spLocks noChangeAspect="1"/>
                    </p:cNvSpPr>
                    <p:nvPr/>
                  </p:nvSpPr>
                  <p:spPr>
                    <a:xfrm>
                      <a:off x="798343" y="1489705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05" name="Elipse 204"/>
                    <p:cNvSpPr>
                      <a:spLocks noChangeAspect="1"/>
                    </p:cNvSpPr>
                    <p:nvPr/>
                  </p:nvSpPr>
                  <p:spPr>
                    <a:xfrm>
                      <a:off x="877473" y="1953452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06" name="Elipse 205"/>
                    <p:cNvSpPr>
                      <a:spLocks noChangeAspect="1"/>
                    </p:cNvSpPr>
                    <p:nvPr/>
                  </p:nvSpPr>
                  <p:spPr>
                    <a:xfrm>
                      <a:off x="794207" y="1386192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07" name="Elipse 206"/>
                    <p:cNvSpPr>
                      <a:spLocks noChangeAspect="1"/>
                    </p:cNvSpPr>
                    <p:nvPr/>
                  </p:nvSpPr>
                  <p:spPr>
                    <a:xfrm>
                      <a:off x="756083" y="1538843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08" name="Elipse 207"/>
                    <p:cNvSpPr>
                      <a:spLocks noChangeAspect="1"/>
                    </p:cNvSpPr>
                    <p:nvPr/>
                  </p:nvSpPr>
                  <p:spPr>
                    <a:xfrm>
                      <a:off x="625725" y="1472184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09" name="Elipse 208"/>
                    <p:cNvSpPr>
                      <a:spLocks noChangeAspect="1"/>
                    </p:cNvSpPr>
                    <p:nvPr/>
                  </p:nvSpPr>
                  <p:spPr>
                    <a:xfrm>
                      <a:off x="800236" y="1629302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210" name="Elipse 209"/>
                    <p:cNvSpPr>
                      <a:spLocks noChangeAspect="1"/>
                    </p:cNvSpPr>
                    <p:nvPr/>
                  </p:nvSpPr>
                  <p:spPr>
                    <a:xfrm>
                      <a:off x="967445" y="1837465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</p:grpSp>
              <p:sp>
                <p:nvSpPr>
                  <p:cNvPr id="197" name="Elipse 196"/>
                  <p:cNvSpPr>
                    <a:spLocks noChangeAspect="1"/>
                  </p:cNvSpPr>
                  <p:nvPr/>
                </p:nvSpPr>
                <p:spPr>
                  <a:xfrm>
                    <a:off x="1076864" y="507225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198" name="Elipse 197"/>
                  <p:cNvSpPr>
                    <a:spLocks noChangeAspect="1"/>
                  </p:cNvSpPr>
                  <p:nvPr/>
                </p:nvSpPr>
                <p:spPr>
                  <a:xfrm>
                    <a:off x="685141" y="5545527"/>
                    <a:ext cx="340229" cy="342043"/>
                  </a:xfrm>
                  <a:prstGeom prst="ellipse">
                    <a:avLst/>
                  </a:prstGeom>
                  <a:solidFill>
                    <a:schemeClr val="bg1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199" name="Elipse 198"/>
                  <p:cNvSpPr>
                    <a:spLocks noChangeAspect="1"/>
                  </p:cNvSpPr>
                  <p:nvPr/>
                </p:nvSpPr>
                <p:spPr>
                  <a:xfrm>
                    <a:off x="610898" y="535910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grpSp>
              <p:nvGrpSpPr>
                <p:cNvPr id="178" name="Agrupar 177"/>
                <p:cNvGrpSpPr/>
                <p:nvPr/>
              </p:nvGrpSpPr>
              <p:grpSpPr>
                <a:xfrm>
                  <a:off x="3353497" y="1078966"/>
                  <a:ext cx="910981" cy="909303"/>
                  <a:chOff x="610898" y="5008211"/>
                  <a:chExt cx="910981" cy="909303"/>
                </a:xfrm>
              </p:grpSpPr>
              <p:grpSp>
                <p:nvGrpSpPr>
                  <p:cNvPr id="181" name="Agrupar 180"/>
                  <p:cNvGrpSpPr/>
                  <p:nvPr/>
                </p:nvGrpSpPr>
                <p:grpSpPr>
                  <a:xfrm>
                    <a:off x="663208" y="5008211"/>
                    <a:ext cx="858671" cy="909303"/>
                    <a:chOff x="619276" y="1386192"/>
                    <a:chExt cx="858671" cy="909303"/>
                  </a:xfrm>
                </p:grpSpPr>
                <p:sp>
                  <p:nvSpPr>
                    <p:cNvPr id="185" name="Elipse 184"/>
                    <p:cNvSpPr>
                      <a:spLocks noChangeAspect="1"/>
                    </p:cNvSpPr>
                    <p:nvPr/>
                  </p:nvSpPr>
                  <p:spPr>
                    <a:xfrm>
                      <a:off x="809750" y="1661267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86" name="Elipse 185"/>
                    <p:cNvSpPr>
                      <a:spLocks noChangeAspect="1"/>
                    </p:cNvSpPr>
                    <p:nvPr/>
                  </p:nvSpPr>
                  <p:spPr>
                    <a:xfrm>
                      <a:off x="1119128" y="1585073"/>
                      <a:ext cx="325969" cy="327708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87" name="Elipse 186"/>
                    <p:cNvSpPr>
                      <a:spLocks noChangeAspect="1"/>
                    </p:cNvSpPr>
                    <p:nvPr/>
                  </p:nvSpPr>
                  <p:spPr>
                    <a:xfrm>
                      <a:off x="619276" y="1752487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88" name="Elipse 187"/>
                    <p:cNvSpPr>
                      <a:spLocks noChangeAspect="1"/>
                    </p:cNvSpPr>
                    <p:nvPr/>
                  </p:nvSpPr>
                  <p:spPr>
                    <a:xfrm>
                      <a:off x="1137718" y="1883667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89" name="Elipse 188"/>
                    <p:cNvSpPr>
                      <a:spLocks noChangeAspect="1"/>
                    </p:cNvSpPr>
                    <p:nvPr/>
                  </p:nvSpPr>
                  <p:spPr>
                    <a:xfrm>
                      <a:off x="798343" y="1489705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90" name="Elipse 189"/>
                    <p:cNvSpPr>
                      <a:spLocks noChangeAspect="1"/>
                    </p:cNvSpPr>
                    <p:nvPr/>
                  </p:nvSpPr>
                  <p:spPr>
                    <a:xfrm>
                      <a:off x="877473" y="1953452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91" name="Elipse 190"/>
                    <p:cNvSpPr>
                      <a:spLocks noChangeAspect="1"/>
                    </p:cNvSpPr>
                    <p:nvPr/>
                  </p:nvSpPr>
                  <p:spPr>
                    <a:xfrm>
                      <a:off x="794207" y="1386192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92" name="Elipse 191"/>
                    <p:cNvSpPr>
                      <a:spLocks noChangeAspect="1"/>
                    </p:cNvSpPr>
                    <p:nvPr/>
                  </p:nvSpPr>
                  <p:spPr>
                    <a:xfrm>
                      <a:off x="756083" y="1538843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93" name="Elipse 192"/>
                    <p:cNvSpPr>
                      <a:spLocks noChangeAspect="1"/>
                    </p:cNvSpPr>
                    <p:nvPr/>
                  </p:nvSpPr>
                  <p:spPr>
                    <a:xfrm>
                      <a:off x="625725" y="1472184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94" name="Elipse 193"/>
                    <p:cNvSpPr>
                      <a:spLocks noChangeAspect="1"/>
                    </p:cNvSpPr>
                    <p:nvPr/>
                  </p:nvSpPr>
                  <p:spPr>
                    <a:xfrm>
                      <a:off x="800236" y="1629302"/>
                      <a:ext cx="340229" cy="342043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  <p:sp>
                  <p:nvSpPr>
                    <p:cNvPr id="195" name="Elipse 194"/>
                    <p:cNvSpPr>
                      <a:spLocks noChangeAspect="1"/>
                    </p:cNvSpPr>
                    <p:nvPr/>
                  </p:nvSpPr>
                  <p:spPr>
                    <a:xfrm>
                      <a:off x="967445" y="1837465"/>
                      <a:ext cx="340229" cy="342043"/>
                    </a:xfrm>
                    <a:prstGeom prst="ellipse">
                      <a:avLst/>
                    </a:prstGeom>
                    <a:gradFill flip="none" rotWithShape="1">
                      <a:gsLst>
                        <a:gs pos="94000">
                          <a:schemeClr val="tx1"/>
                        </a:gs>
                        <a:gs pos="0">
                          <a:srgbClr val="FFFFFF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n w="1270">
                      <a:solidFill>
                        <a:schemeClr val="tx1"/>
                      </a:solidFill>
                    </a:ln>
                    <a:effectLst>
                      <a:innerShdw blurRad="41275" dist="38100" dir="5400000">
                        <a:srgbClr val="000000">
                          <a:alpha val="66000"/>
                        </a:srgbClr>
                      </a:innerShdw>
                    </a:effectLst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>
                      <a:normAutofit fontScale="25000" lnSpcReduction="20000"/>
                    </a:bodyPr>
                    <a:lstStyle/>
                    <a:p>
                      <a:pPr algn="ctr"/>
                      <a:endParaRPr lang="es-ES"/>
                    </a:p>
                  </p:txBody>
                </p:sp>
              </p:grpSp>
              <p:sp>
                <p:nvSpPr>
                  <p:cNvPr id="182" name="Elipse 181"/>
                  <p:cNvSpPr>
                    <a:spLocks noChangeAspect="1"/>
                  </p:cNvSpPr>
                  <p:nvPr/>
                </p:nvSpPr>
                <p:spPr>
                  <a:xfrm>
                    <a:off x="1076864" y="5072251"/>
                    <a:ext cx="340229" cy="342043"/>
                  </a:xfrm>
                  <a:prstGeom prst="ellipse">
                    <a:avLst/>
                  </a:prstGeom>
                  <a:gradFill flip="none" rotWithShape="1">
                    <a:gsLst>
                      <a:gs pos="94000">
                        <a:schemeClr val="tx1"/>
                      </a:gs>
                      <a:gs pos="0">
                        <a:srgbClr val="FFFFFF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183" name="Elipse 182"/>
                  <p:cNvSpPr>
                    <a:spLocks noChangeAspect="1"/>
                  </p:cNvSpPr>
                  <p:nvPr/>
                </p:nvSpPr>
                <p:spPr>
                  <a:xfrm>
                    <a:off x="685141" y="554552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184" name="Elipse 183"/>
                  <p:cNvSpPr>
                    <a:spLocks noChangeAspect="1"/>
                  </p:cNvSpPr>
                  <p:nvPr/>
                </p:nvSpPr>
                <p:spPr>
                  <a:xfrm>
                    <a:off x="610898" y="5359107"/>
                    <a:ext cx="340229" cy="342043"/>
                  </a:xfrm>
                  <a:prstGeom prst="ellipse">
                    <a:avLst/>
                  </a:prstGeom>
                  <a:solidFill>
                    <a:schemeClr val="bg2"/>
                  </a:solidFill>
                  <a:ln w="1270">
                    <a:solidFill>
                      <a:schemeClr val="tx1"/>
                    </a:solidFill>
                  </a:ln>
                  <a:effectLst>
                    <a:innerShdw blurRad="41275" dist="38100" dir="5400000">
                      <a:srgbClr val="000000">
                        <a:alpha val="66000"/>
                      </a:srgbClr>
                    </a:inn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>
                    <a:normAutofit fontScale="25000" lnSpcReduction="20000"/>
                  </a:bodyPr>
                  <a:lstStyle/>
                  <a:p>
                    <a:pPr algn="ctr"/>
                    <a:endParaRPr lang="es-ES"/>
                  </a:p>
                </p:txBody>
              </p:sp>
            </p:grpSp>
            <p:sp>
              <p:nvSpPr>
                <p:cNvPr id="179" name="Forma libre 178"/>
                <p:cNvSpPr/>
                <p:nvPr/>
              </p:nvSpPr>
              <p:spPr>
                <a:xfrm rot="9643267" flipV="1">
                  <a:off x="1722210" y="790628"/>
                  <a:ext cx="1464060" cy="158944"/>
                </a:xfrm>
                <a:custGeom>
                  <a:avLst/>
                  <a:gdLst>
                    <a:gd name="connsiteX0" fmla="*/ 0 w 3810184"/>
                    <a:gd name="connsiteY0" fmla="*/ 8819 h 749636"/>
                    <a:gd name="connsiteX1" fmla="*/ 423354 w 3810184"/>
                    <a:gd name="connsiteY1" fmla="*/ 749628 h 749636"/>
                    <a:gd name="connsiteX2" fmla="*/ 846707 w 3810184"/>
                    <a:gd name="connsiteY2" fmla="*/ 8819 h 749636"/>
                    <a:gd name="connsiteX3" fmla="*/ 1270061 w 3810184"/>
                    <a:gd name="connsiteY3" fmla="*/ 749628 h 749636"/>
                    <a:gd name="connsiteX4" fmla="*/ 1693415 w 3810184"/>
                    <a:gd name="connsiteY4" fmla="*/ 0 h 749636"/>
                    <a:gd name="connsiteX5" fmla="*/ 2116769 w 3810184"/>
                    <a:gd name="connsiteY5" fmla="*/ 749628 h 749636"/>
                    <a:gd name="connsiteX6" fmla="*/ 2531303 w 3810184"/>
                    <a:gd name="connsiteY6" fmla="*/ 17638 h 749636"/>
                    <a:gd name="connsiteX7" fmla="*/ 2963476 w 3810184"/>
                    <a:gd name="connsiteY7" fmla="*/ 749628 h 749636"/>
                    <a:gd name="connsiteX8" fmla="*/ 3386830 w 3810184"/>
                    <a:gd name="connsiteY8" fmla="*/ 17638 h 749636"/>
                    <a:gd name="connsiteX9" fmla="*/ 3810184 w 3810184"/>
                    <a:gd name="connsiteY9" fmla="*/ 740809 h 749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810184" h="749636">
                      <a:moveTo>
                        <a:pt x="0" y="8819"/>
                      </a:moveTo>
                      <a:cubicBezTo>
                        <a:pt x="141118" y="379223"/>
                        <a:pt x="282236" y="749628"/>
                        <a:pt x="423354" y="749628"/>
                      </a:cubicBezTo>
                      <a:cubicBezTo>
                        <a:pt x="564472" y="749628"/>
                        <a:pt x="705589" y="8819"/>
                        <a:pt x="846707" y="8819"/>
                      </a:cubicBezTo>
                      <a:cubicBezTo>
                        <a:pt x="987825" y="8819"/>
                        <a:pt x="1128943" y="751098"/>
                        <a:pt x="1270061" y="749628"/>
                      </a:cubicBezTo>
                      <a:cubicBezTo>
                        <a:pt x="1411179" y="748158"/>
                        <a:pt x="1552297" y="0"/>
                        <a:pt x="1693415" y="0"/>
                      </a:cubicBezTo>
                      <a:cubicBezTo>
                        <a:pt x="1834533" y="0"/>
                        <a:pt x="1977121" y="746688"/>
                        <a:pt x="2116769" y="749628"/>
                      </a:cubicBezTo>
                      <a:cubicBezTo>
                        <a:pt x="2256417" y="752568"/>
                        <a:pt x="2390185" y="17638"/>
                        <a:pt x="2531303" y="17638"/>
                      </a:cubicBezTo>
                      <a:cubicBezTo>
                        <a:pt x="2672421" y="17638"/>
                        <a:pt x="2820888" y="749628"/>
                        <a:pt x="2963476" y="749628"/>
                      </a:cubicBezTo>
                      <a:cubicBezTo>
                        <a:pt x="3106064" y="749628"/>
                        <a:pt x="3245712" y="19108"/>
                        <a:pt x="3386830" y="17638"/>
                      </a:cubicBezTo>
                      <a:cubicBezTo>
                        <a:pt x="3527948" y="16168"/>
                        <a:pt x="3810184" y="740809"/>
                        <a:pt x="3810184" y="740809"/>
                      </a:cubicBezTo>
                    </a:path>
                  </a:pathLst>
                </a:custGeom>
                <a:ln>
                  <a:solidFill>
                    <a:schemeClr val="tx1"/>
                  </a:solidFill>
                  <a:headEnd type="arrow"/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>
                  <a:normAutofit fontScale="25000" lnSpcReduction="20000"/>
                </a:bodyPr>
                <a:lstStyle/>
                <a:p>
                  <a:pPr algn="ctr"/>
                  <a:endParaRPr lang="es-ES"/>
                </a:p>
              </p:txBody>
            </p:sp>
            <p:sp>
              <p:nvSpPr>
                <p:cNvPr id="180" name="CuadroTexto 179"/>
                <p:cNvSpPr txBox="1"/>
                <p:nvPr/>
              </p:nvSpPr>
              <p:spPr>
                <a:xfrm>
                  <a:off x="1226412" y="446881"/>
                  <a:ext cx="389049" cy="584775"/>
                </a:xfrm>
                <a:prstGeom prst="rect">
                  <a:avLst/>
                </a:prstGeom>
                <a:noFill/>
              </p:spPr>
              <p:txBody>
                <a:bodyPr wrap="none" rtlCol="0">
                  <a:normAutofit fontScale="62500" lnSpcReduction="20000"/>
                </a:bodyPr>
                <a:lstStyle/>
                <a:p>
                  <a:pPr algn="ctr"/>
                  <a:r>
                    <a:rPr lang="es-ES" sz="3200" dirty="0" smtClean="0"/>
                    <a:t>*</a:t>
                  </a:r>
                  <a:endParaRPr lang="es-ES" sz="32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63928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3054</TotalTime>
  <Words>151</Words>
  <Application>Microsoft Macintosh PowerPoint</Application>
  <PresentationFormat>Presentación en pantalla (4:3)</PresentationFormat>
  <Paragraphs>57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>IFIC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SERGIO PASTOR CARPI</dc:creator>
  <cp:lastModifiedBy>Sergio</cp:lastModifiedBy>
  <cp:revision>119</cp:revision>
  <cp:lastPrinted>2014-07-12T11:04:09Z</cp:lastPrinted>
  <dcterms:created xsi:type="dcterms:W3CDTF">2014-04-22T13:39:08Z</dcterms:created>
  <dcterms:modified xsi:type="dcterms:W3CDTF">2016-11-15T13:17:47Z</dcterms:modified>
</cp:coreProperties>
</file>