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s-E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44" d="100"/>
          <a:sy n="144" d="100"/>
        </p:scale>
        <p:origin x="-2240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BE370-D9FC-0642-A79A-16CAB75DBF3B}" type="datetimeFigureOut">
              <a:rPr lang="es-ES" smtClean="0"/>
              <a:t>30/09/16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622852-AD12-BA43-BEC0-5D77DA93824B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637284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BE370-D9FC-0642-A79A-16CAB75DBF3B}" type="datetimeFigureOut">
              <a:rPr lang="es-ES" smtClean="0"/>
              <a:t>30/09/16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622852-AD12-BA43-BEC0-5D77DA93824B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192622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BE370-D9FC-0642-A79A-16CAB75DBF3B}" type="datetimeFigureOut">
              <a:rPr lang="es-ES" smtClean="0"/>
              <a:t>30/09/16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622852-AD12-BA43-BEC0-5D77DA93824B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30726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BE370-D9FC-0642-A79A-16CAB75DBF3B}" type="datetimeFigureOut">
              <a:rPr lang="es-ES" smtClean="0"/>
              <a:t>30/09/16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622852-AD12-BA43-BEC0-5D77DA93824B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371208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BE370-D9FC-0642-A79A-16CAB75DBF3B}" type="datetimeFigureOut">
              <a:rPr lang="es-ES" smtClean="0"/>
              <a:t>30/09/16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622852-AD12-BA43-BEC0-5D77DA93824B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180747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BE370-D9FC-0642-A79A-16CAB75DBF3B}" type="datetimeFigureOut">
              <a:rPr lang="es-ES" smtClean="0"/>
              <a:t>30/09/16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622852-AD12-BA43-BEC0-5D77DA93824B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024967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BE370-D9FC-0642-A79A-16CAB75DBF3B}" type="datetimeFigureOut">
              <a:rPr lang="es-ES" smtClean="0"/>
              <a:t>30/09/16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622852-AD12-BA43-BEC0-5D77DA93824B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59831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BE370-D9FC-0642-A79A-16CAB75DBF3B}" type="datetimeFigureOut">
              <a:rPr lang="es-ES" smtClean="0"/>
              <a:t>30/09/16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622852-AD12-BA43-BEC0-5D77DA93824B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77515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BE370-D9FC-0642-A79A-16CAB75DBF3B}" type="datetimeFigureOut">
              <a:rPr lang="es-ES" smtClean="0"/>
              <a:t>30/09/16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622852-AD12-BA43-BEC0-5D77DA93824B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608348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BE370-D9FC-0642-A79A-16CAB75DBF3B}" type="datetimeFigureOut">
              <a:rPr lang="es-ES" smtClean="0"/>
              <a:t>30/09/16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622852-AD12-BA43-BEC0-5D77DA93824B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971237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BE370-D9FC-0642-A79A-16CAB75DBF3B}" type="datetimeFigureOut">
              <a:rPr lang="es-ES" smtClean="0"/>
              <a:t>30/09/16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622852-AD12-BA43-BEC0-5D77DA93824B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789891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BE370-D9FC-0642-A79A-16CAB75DBF3B}" type="datetimeFigureOut">
              <a:rPr lang="es-ES" smtClean="0"/>
              <a:t>30/09/16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622852-AD12-BA43-BEC0-5D77DA93824B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65740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Agrupar 28"/>
          <p:cNvGrpSpPr/>
          <p:nvPr/>
        </p:nvGrpSpPr>
        <p:grpSpPr>
          <a:xfrm>
            <a:off x="406400" y="331092"/>
            <a:ext cx="8484028" cy="6133208"/>
            <a:chOff x="406400" y="331092"/>
            <a:chExt cx="8484028" cy="6133208"/>
          </a:xfrm>
        </p:grpSpPr>
        <p:grpSp>
          <p:nvGrpSpPr>
            <p:cNvPr id="18" name="Agrupar 17"/>
            <p:cNvGrpSpPr/>
            <p:nvPr/>
          </p:nvGrpSpPr>
          <p:grpSpPr>
            <a:xfrm>
              <a:off x="406400" y="393700"/>
              <a:ext cx="8150400" cy="6070600"/>
              <a:chOff x="406400" y="393700"/>
              <a:chExt cx="8150400" cy="6070600"/>
            </a:xfrm>
          </p:grpSpPr>
          <p:pic>
            <p:nvPicPr>
              <p:cNvPr id="5" name="Imagen 4"/>
              <p:cNvPicPr>
                <a:picLocks noChangeAspect="1"/>
              </p:cNvPicPr>
              <p:nvPr/>
            </p:nvPicPr>
            <p:blipFill rotWithShape="1">
              <a:blip r:embed="rId2"/>
              <a:srcRect r="2172"/>
              <a:stretch/>
            </p:blipFill>
            <p:spPr>
              <a:xfrm>
                <a:off x="406400" y="393700"/>
                <a:ext cx="8150400" cy="6070600"/>
              </a:xfrm>
              <a:prstGeom prst="rect">
                <a:avLst/>
              </a:prstGeom>
            </p:spPr>
          </p:pic>
          <p:sp>
            <p:nvSpPr>
              <p:cNvPr id="6" name="CuadroTexto 5"/>
              <p:cNvSpPr txBox="1"/>
              <p:nvPr/>
            </p:nvSpPr>
            <p:spPr>
              <a:xfrm>
                <a:off x="2416549" y="1060723"/>
                <a:ext cx="1724468" cy="2616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ES" sz="1100" b="1" dirty="0" smtClean="0">
                    <a:solidFill>
                      <a:schemeClr val="bg1"/>
                    </a:solidFill>
                  </a:rPr>
                  <a:t>nebulosa planetaria</a:t>
                </a:r>
                <a:endParaRPr lang="es-ES" sz="11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7" name="CuadroTexto 6"/>
              <p:cNvSpPr txBox="1"/>
              <p:nvPr/>
            </p:nvSpPr>
            <p:spPr>
              <a:xfrm>
                <a:off x="3512239" y="2407549"/>
                <a:ext cx="861060" cy="2616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ES" sz="1100" b="1" dirty="0" smtClean="0">
                    <a:solidFill>
                      <a:schemeClr val="bg1"/>
                    </a:solidFill>
                  </a:rPr>
                  <a:t>fusi</a:t>
                </a:r>
                <a:r>
                  <a:rPr lang="es-ES" sz="1100" b="1" dirty="0" smtClean="0">
                    <a:solidFill>
                      <a:schemeClr val="bg1"/>
                    </a:solidFill>
                  </a:rPr>
                  <a:t>ón He</a:t>
                </a:r>
                <a:endParaRPr lang="es-ES" sz="11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8" name="Rectángulo 7"/>
              <p:cNvSpPr/>
              <p:nvPr/>
            </p:nvSpPr>
            <p:spPr>
              <a:xfrm>
                <a:off x="5005572" y="2137821"/>
                <a:ext cx="379227" cy="312967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 dirty="0"/>
              </a:p>
            </p:txBody>
          </p:sp>
          <p:grpSp>
            <p:nvGrpSpPr>
              <p:cNvPr id="11" name="Agrupar 10"/>
              <p:cNvGrpSpPr/>
              <p:nvPr/>
            </p:nvGrpSpPr>
            <p:grpSpPr>
              <a:xfrm>
                <a:off x="3690000" y="2664000"/>
                <a:ext cx="504002" cy="384972"/>
                <a:chOff x="3690000" y="2664000"/>
                <a:chExt cx="504002" cy="384972"/>
              </a:xfrm>
            </p:grpSpPr>
            <p:sp>
              <p:nvSpPr>
                <p:cNvPr id="9" name="Rectángulo 8"/>
                <p:cNvSpPr/>
                <p:nvPr/>
              </p:nvSpPr>
              <p:spPr>
                <a:xfrm>
                  <a:off x="3690000" y="2664000"/>
                  <a:ext cx="504002" cy="232572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0" name="Rectángulo 9"/>
                <p:cNvSpPr/>
                <p:nvPr/>
              </p:nvSpPr>
              <p:spPr>
                <a:xfrm>
                  <a:off x="3942769" y="2896572"/>
                  <a:ext cx="251233" cy="1524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</p:grpSp>
          <p:sp>
            <p:nvSpPr>
              <p:cNvPr id="12" name="CuadroTexto 11"/>
              <p:cNvSpPr txBox="1"/>
              <p:nvPr/>
            </p:nvSpPr>
            <p:spPr>
              <a:xfrm>
                <a:off x="4141017" y="1316557"/>
                <a:ext cx="1243783" cy="33866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noAutofit/>
              </a:bodyPr>
              <a:lstStyle/>
              <a:p>
                <a:pPr algn="ctr"/>
                <a:r>
                  <a:rPr lang="es-ES" sz="1100" b="1" dirty="0">
                    <a:solidFill>
                      <a:schemeClr val="bg1"/>
                    </a:solidFill>
                  </a:rPr>
                  <a:t>g</a:t>
                </a:r>
                <a:r>
                  <a:rPr lang="es-ES" sz="1100" b="1" dirty="0" smtClean="0">
                    <a:solidFill>
                      <a:schemeClr val="bg1"/>
                    </a:solidFill>
                  </a:rPr>
                  <a:t>igante roja</a:t>
                </a:r>
                <a:endParaRPr lang="es-ES" sz="11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3" name="CuadroTexto 12"/>
              <p:cNvSpPr txBox="1"/>
              <p:nvPr/>
            </p:nvSpPr>
            <p:spPr>
              <a:xfrm>
                <a:off x="4711700" y="3136900"/>
                <a:ext cx="897737" cy="194733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noAutofit/>
              </a:bodyPr>
              <a:lstStyle/>
              <a:p>
                <a:pPr algn="ctr"/>
                <a:r>
                  <a:rPr lang="es-ES" sz="1100" b="1" dirty="0" err="1" smtClean="0">
                    <a:solidFill>
                      <a:schemeClr val="bg1"/>
                    </a:solidFill>
                  </a:rPr>
                  <a:t>subgigante</a:t>
                </a:r>
                <a:endParaRPr lang="es-ES" sz="11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4" name="CuadroTexto 13"/>
              <p:cNvSpPr txBox="1"/>
              <p:nvPr/>
            </p:nvSpPr>
            <p:spPr>
              <a:xfrm>
                <a:off x="2742980" y="3615812"/>
                <a:ext cx="980887" cy="600164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ES" sz="1100" b="1" dirty="0" smtClean="0">
                    <a:solidFill>
                      <a:schemeClr val="bg1"/>
                    </a:solidFill>
                  </a:rPr>
                  <a:t>Sol</a:t>
                </a:r>
              </a:p>
              <a:p>
                <a:pPr algn="ctr"/>
                <a:r>
                  <a:rPr lang="es-ES" sz="1100" b="1" dirty="0" smtClean="0">
                    <a:solidFill>
                      <a:schemeClr val="bg1"/>
                    </a:solidFill>
                  </a:rPr>
                  <a:t>(secuencia principal)</a:t>
                </a:r>
                <a:endParaRPr lang="es-ES" sz="11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5" name="CuadroTexto 14"/>
              <p:cNvSpPr txBox="1"/>
              <p:nvPr/>
            </p:nvSpPr>
            <p:spPr>
              <a:xfrm>
                <a:off x="2661338" y="4395291"/>
                <a:ext cx="1148845" cy="261610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ES" sz="1100" b="1" dirty="0">
                    <a:solidFill>
                      <a:schemeClr val="bg1"/>
                    </a:solidFill>
                  </a:rPr>
                  <a:t>e</a:t>
                </a:r>
                <a:r>
                  <a:rPr lang="es-ES" sz="1100" b="1" dirty="0" smtClean="0">
                    <a:solidFill>
                      <a:schemeClr val="bg1"/>
                    </a:solidFill>
                  </a:rPr>
                  <a:t>nana blanca</a:t>
                </a:r>
                <a:endParaRPr lang="es-ES" sz="11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6" name="CuadroTexto 15"/>
              <p:cNvSpPr txBox="1"/>
              <p:nvPr/>
            </p:nvSpPr>
            <p:spPr>
              <a:xfrm rot="10800000" flipV="1">
                <a:off x="442175" y="2390742"/>
                <a:ext cx="174952" cy="1695336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vert="vert270" wrap="none" lIns="0" tIns="0" rIns="0" bIns="0" rtlCol="0">
                <a:noAutofit/>
              </a:bodyPr>
              <a:lstStyle/>
              <a:p>
                <a:r>
                  <a:rPr lang="es-ES" sz="900" dirty="0" smtClean="0">
                    <a:solidFill>
                      <a:srgbClr val="FFFF00"/>
                    </a:solidFill>
                    <a:latin typeface="Arial"/>
                    <a:cs typeface="Arial"/>
                  </a:rPr>
                  <a:t>luminosidad (relativa a la solar)</a:t>
                </a:r>
                <a:endParaRPr lang="es-ES" sz="900" dirty="0">
                  <a:solidFill>
                    <a:srgbClr val="FFFF00"/>
                  </a:solidFill>
                  <a:latin typeface="Arial"/>
                  <a:cs typeface="Arial"/>
                </a:endParaRPr>
              </a:p>
            </p:txBody>
          </p:sp>
          <p:sp>
            <p:nvSpPr>
              <p:cNvPr id="17" name="CuadroTexto 16"/>
              <p:cNvSpPr txBox="1"/>
              <p:nvPr/>
            </p:nvSpPr>
            <p:spPr>
              <a:xfrm rot="10800000" flipV="1">
                <a:off x="2580117" y="6271200"/>
                <a:ext cx="1704002" cy="177817"/>
              </a:xfrm>
              <a:prstGeom prst="rect">
                <a:avLst/>
              </a:prstGeom>
              <a:solidFill>
                <a:schemeClr val="tx1"/>
              </a:solidFill>
            </p:spPr>
            <p:txBody>
              <a:bodyPr vert="horz" wrap="none" lIns="0" tIns="0" rIns="0" bIns="0" rtlCol="0">
                <a:noAutofit/>
              </a:bodyPr>
              <a:lstStyle/>
              <a:p>
                <a:r>
                  <a:rPr lang="es-ES" sz="900" dirty="0" smtClean="0">
                    <a:solidFill>
                      <a:srgbClr val="FFFF00"/>
                    </a:solidFill>
                    <a:latin typeface="Arial"/>
                    <a:cs typeface="Arial"/>
                  </a:rPr>
                  <a:t>temperatura superficial (kelvin)</a:t>
                </a:r>
              </a:p>
            </p:txBody>
          </p:sp>
        </p:grpSp>
        <p:sp>
          <p:nvSpPr>
            <p:cNvPr id="19" name="CuadroTexto 18"/>
            <p:cNvSpPr txBox="1"/>
            <p:nvPr/>
          </p:nvSpPr>
          <p:spPr>
            <a:xfrm>
              <a:off x="6253288" y="4527890"/>
              <a:ext cx="1305340" cy="33866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noAutofit/>
            </a:bodyPr>
            <a:lstStyle/>
            <a:p>
              <a:pPr algn="ctr"/>
              <a:r>
                <a:rPr lang="es-ES" sz="1400" b="1" dirty="0" smtClean="0"/>
                <a:t>núcleo </a:t>
              </a:r>
            </a:p>
            <a:p>
              <a:pPr algn="ctr"/>
              <a:r>
                <a:rPr lang="es-ES" sz="1400" b="1" dirty="0" err="1" smtClean="0"/>
                <a:t>subgigante</a:t>
              </a:r>
              <a:endParaRPr lang="es-ES" sz="1400" b="1" dirty="0"/>
            </a:p>
          </p:txBody>
        </p:sp>
        <p:sp>
          <p:nvSpPr>
            <p:cNvPr id="20" name="CuadroTexto 19"/>
            <p:cNvSpPr txBox="1"/>
            <p:nvPr/>
          </p:nvSpPr>
          <p:spPr>
            <a:xfrm>
              <a:off x="6350512" y="2852810"/>
              <a:ext cx="1037136" cy="33866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noAutofit/>
            </a:bodyPr>
            <a:lstStyle/>
            <a:p>
              <a:pPr algn="ctr"/>
              <a:endParaRPr lang="es-ES" sz="1200" b="1" dirty="0"/>
            </a:p>
          </p:txBody>
        </p:sp>
        <p:sp>
          <p:nvSpPr>
            <p:cNvPr id="21" name="CuadroTexto 20"/>
            <p:cNvSpPr txBox="1"/>
            <p:nvPr/>
          </p:nvSpPr>
          <p:spPr>
            <a:xfrm>
              <a:off x="7495684" y="1862853"/>
              <a:ext cx="1027834" cy="33866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noAutofit/>
            </a:bodyPr>
            <a:lstStyle/>
            <a:p>
              <a:r>
                <a:rPr lang="es-ES" sz="1200" b="1" dirty="0" smtClean="0"/>
                <a:t>fusi</a:t>
              </a:r>
              <a:r>
                <a:rPr lang="es-ES" sz="1200" b="1" dirty="0" smtClean="0"/>
                <a:t>ón </a:t>
              </a:r>
            </a:p>
            <a:p>
              <a:r>
                <a:rPr lang="es-ES" sz="1200" b="1" dirty="0" smtClean="0"/>
                <a:t>del helio</a:t>
              </a:r>
              <a:endParaRPr lang="es-ES" sz="1200" b="1" dirty="0"/>
            </a:p>
          </p:txBody>
        </p:sp>
        <p:sp>
          <p:nvSpPr>
            <p:cNvPr id="22" name="CuadroTexto 21"/>
            <p:cNvSpPr txBox="1"/>
            <p:nvPr/>
          </p:nvSpPr>
          <p:spPr>
            <a:xfrm>
              <a:off x="7495683" y="2477416"/>
              <a:ext cx="1394745" cy="33866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noAutofit/>
            </a:bodyPr>
            <a:lstStyle/>
            <a:p>
              <a:r>
                <a:rPr lang="es-ES" sz="1200" b="1" dirty="0" smtClean="0"/>
                <a:t>capa de fusión del hidrógeno</a:t>
              </a:r>
              <a:endParaRPr lang="es-ES" sz="1200" b="1" dirty="0" smtClean="0"/>
            </a:p>
          </p:txBody>
        </p:sp>
        <p:sp>
          <p:nvSpPr>
            <p:cNvPr id="23" name="CuadroTexto 22"/>
            <p:cNvSpPr txBox="1"/>
            <p:nvPr/>
          </p:nvSpPr>
          <p:spPr>
            <a:xfrm>
              <a:off x="7495684" y="3471515"/>
              <a:ext cx="1027834" cy="33866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noAutofit/>
            </a:bodyPr>
            <a:lstStyle/>
            <a:p>
              <a:r>
                <a:rPr lang="es-ES" sz="1200" b="1" dirty="0" smtClean="0"/>
                <a:t>helio inerte</a:t>
              </a:r>
              <a:endParaRPr lang="es-ES" sz="1200" b="1" dirty="0"/>
            </a:p>
          </p:txBody>
        </p:sp>
        <p:sp>
          <p:nvSpPr>
            <p:cNvPr id="24" name="CuadroTexto 23"/>
            <p:cNvSpPr txBox="1"/>
            <p:nvPr/>
          </p:nvSpPr>
          <p:spPr>
            <a:xfrm>
              <a:off x="7495684" y="4086078"/>
              <a:ext cx="1324186" cy="33866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noAutofit/>
            </a:bodyPr>
            <a:lstStyle/>
            <a:p>
              <a:r>
                <a:rPr lang="es-ES" sz="1200" b="1" dirty="0" smtClean="0"/>
                <a:t>capa de fusi</a:t>
              </a:r>
              <a:r>
                <a:rPr lang="es-ES" sz="1200" b="1" dirty="0" smtClean="0"/>
                <a:t>ón del hidrógeno</a:t>
              </a:r>
            </a:p>
          </p:txBody>
        </p:sp>
        <p:sp>
          <p:nvSpPr>
            <p:cNvPr id="25" name="CuadroTexto 24"/>
            <p:cNvSpPr txBox="1"/>
            <p:nvPr/>
          </p:nvSpPr>
          <p:spPr>
            <a:xfrm>
              <a:off x="6059251" y="331092"/>
              <a:ext cx="1499377" cy="464946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noAutofit/>
            </a:bodyPr>
            <a:lstStyle/>
            <a:p>
              <a:pPr algn="ctr"/>
              <a:r>
                <a:rPr lang="es-ES" sz="1400" b="1" dirty="0" smtClean="0"/>
                <a:t>núcleo gigante roja</a:t>
              </a:r>
              <a:endParaRPr lang="es-ES" sz="1400" b="1" dirty="0"/>
            </a:p>
          </p:txBody>
        </p:sp>
        <p:sp>
          <p:nvSpPr>
            <p:cNvPr id="26" name="CuadroTexto 25"/>
            <p:cNvSpPr txBox="1"/>
            <p:nvPr/>
          </p:nvSpPr>
          <p:spPr>
            <a:xfrm>
              <a:off x="7468852" y="1393887"/>
              <a:ext cx="1351018" cy="33866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noAutofit/>
            </a:bodyPr>
            <a:lstStyle/>
            <a:p>
              <a:r>
                <a:rPr lang="es-ES" sz="1200" b="1" dirty="0" smtClean="0"/>
                <a:t>capa de fusión del hidrógeno</a:t>
              </a:r>
              <a:endParaRPr lang="es-ES" sz="1200" b="1" dirty="0" smtClean="0"/>
            </a:p>
          </p:txBody>
        </p:sp>
        <p:sp>
          <p:nvSpPr>
            <p:cNvPr id="27" name="CuadroTexto 26"/>
            <p:cNvSpPr txBox="1"/>
            <p:nvPr/>
          </p:nvSpPr>
          <p:spPr>
            <a:xfrm>
              <a:off x="7468852" y="977897"/>
              <a:ext cx="1268748" cy="33866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noAutofit/>
            </a:bodyPr>
            <a:lstStyle/>
            <a:p>
              <a:r>
                <a:rPr lang="es-ES" sz="1200" b="1" dirty="0" smtClean="0"/>
                <a:t>capa de fusión del helio</a:t>
              </a:r>
              <a:endParaRPr lang="es-ES" sz="1200" b="1" dirty="0" smtClean="0"/>
            </a:p>
          </p:txBody>
        </p:sp>
        <p:sp>
          <p:nvSpPr>
            <p:cNvPr id="28" name="CuadroTexto 27"/>
            <p:cNvSpPr txBox="1"/>
            <p:nvPr/>
          </p:nvSpPr>
          <p:spPr>
            <a:xfrm>
              <a:off x="7495684" y="639237"/>
              <a:ext cx="1324186" cy="33866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noAutofit/>
            </a:bodyPr>
            <a:lstStyle/>
            <a:p>
              <a:r>
                <a:rPr lang="es-ES" sz="1200" b="1" dirty="0"/>
                <a:t>c</a:t>
              </a:r>
              <a:r>
                <a:rPr lang="es-ES" sz="1200" b="1" dirty="0" smtClean="0"/>
                <a:t>arbono inerte</a:t>
              </a:r>
              <a:endParaRPr lang="es-ES" sz="12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16993870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58</Words>
  <Application>Microsoft Macintosh PowerPoint</Application>
  <PresentationFormat>Presentación en pantalla (4:3)</PresentationFormat>
  <Paragraphs>20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2" baseType="lpstr"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Sergio</dc:creator>
  <cp:lastModifiedBy>Sergio</cp:lastModifiedBy>
  <cp:revision>15</cp:revision>
  <dcterms:created xsi:type="dcterms:W3CDTF">2016-09-30T12:31:04Z</dcterms:created>
  <dcterms:modified xsi:type="dcterms:W3CDTF">2016-09-30T13:12:04Z</dcterms:modified>
</cp:coreProperties>
</file>